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3" r:id="rId3"/>
  </p:sldMasterIdLst>
  <p:notesMasterIdLst>
    <p:notesMasterId r:id="rId29"/>
  </p:notesMasterIdLst>
  <p:sldIdLst>
    <p:sldId id="256" r:id="rId4"/>
    <p:sldId id="270" r:id="rId5"/>
    <p:sldId id="257" r:id="rId6"/>
    <p:sldId id="267" r:id="rId7"/>
    <p:sldId id="268" r:id="rId8"/>
    <p:sldId id="298" r:id="rId9"/>
    <p:sldId id="269" r:id="rId10"/>
    <p:sldId id="271" r:id="rId11"/>
    <p:sldId id="272" r:id="rId12"/>
    <p:sldId id="273" r:id="rId13"/>
    <p:sldId id="296" r:id="rId14"/>
    <p:sldId id="297" r:id="rId15"/>
    <p:sldId id="274" r:id="rId16"/>
    <p:sldId id="275" r:id="rId17"/>
    <p:sldId id="277" r:id="rId18"/>
    <p:sldId id="278" r:id="rId19"/>
    <p:sldId id="281" r:id="rId20"/>
    <p:sldId id="283" r:id="rId21"/>
    <p:sldId id="284" r:id="rId22"/>
    <p:sldId id="286" r:id="rId23"/>
    <p:sldId id="288" r:id="rId24"/>
    <p:sldId id="289" r:id="rId25"/>
    <p:sldId id="291" r:id="rId26"/>
    <p:sldId id="293" r:id="rId27"/>
    <p:sldId id="295" r:id="rId28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138B0F-23E1-0C31-91AC-1635C20F1244}" name="Marlene Gloaguen" initials="MG" userId="Marlene Gloagu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4C4"/>
    <a:srgbClr val="9BD5D4"/>
    <a:srgbClr val="F78DA7"/>
    <a:srgbClr val="99C5E5"/>
    <a:srgbClr val="FFBA8E"/>
    <a:srgbClr val="D83832"/>
    <a:srgbClr val="E6B10F"/>
    <a:srgbClr val="FFCB70"/>
    <a:srgbClr val="F254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ne Gloaguen" userId="9656b088-f90b-4ccd-9cc8-00ec29cbfae7" providerId="ADAL" clId="{24DCC2B7-0232-451B-B21B-FA77A06BEB00}"/>
    <pc:docChg chg="delSld modSld">
      <pc:chgData name="Marlene Gloaguen" userId="9656b088-f90b-4ccd-9cc8-00ec29cbfae7" providerId="ADAL" clId="{24DCC2B7-0232-451B-B21B-FA77A06BEB00}" dt="2022-09-30T08:08:41.157" v="16" actId="108"/>
      <pc:docMkLst>
        <pc:docMk/>
      </pc:docMkLst>
      <pc:sldChg chg="del">
        <pc:chgData name="Marlene Gloaguen" userId="9656b088-f90b-4ccd-9cc8-00ec29cbfae7" providerId="ADAL" clId="{24DCC2B7-0232-451B-B21B-FA77A06BEB00}" dt="2022-09-30T08:03:54.005" v="0" actId="2696"/>
        <pc:sldMkLst>
          <pc:docMk/>
          <pc:sldMk cId="280519688" sldId="262"/>
        </pc:sldMkLst>
      </pc:sldChg>
      <pc:sldChg chg="del">
        <pc:chgData name="Marlene Gloaguen" userId="9656b088-f90b-4ccd-9cc8-00ec29cbfae7" providerId="ADAL" clId="{24DCC2B7-0232-451B-B21B-FA77A06BEB00}" dt="2022-09-30T08:04:33.353" v="1" actId="2696"/>
        <pc:sldMkLst>
          <pc:docMk/>
          <pc:sldMk cId="1673941001" sldId="264"/>
        </pc:sldMkLst>
      </pc:sldChg>
      <pc:sldChg chg="del">
        <pc:chgData name="Marlene Gloaguen" userId="9656b088-f90b-4ccd-9cc8-00ec29cbfae7" providerId="ADAL" clId="{24DCC2B7-0232-451B-B21B-FA77A06BEB00}" dt="2022-09-30T08:04:36.360" v="2" actId="2696"/>
        <pc:sldMkLst>
          <pc:docMk/>
          <pc:sldMk cId="1825641516" sldId="265"/>
        </pc:sldMkLst>
      </pc:sldChg>
      <pc:sldChg chg="del">
        <pc:chgData name="Marlene Gloaguen" userId="9656b088-f90b-4ccd-9cc8-00ec29cbfae7" providerId="ADAL" clId="{24DCC2B7-0232-451B-B21B-FA77A06BEB00}" dt="2022-09-30T08:04:43.273" v="3" actId="2696"/>
        <pc:sldMkLst>
          <pc:docMk/>
          <pc:sldMk cId="1033564576" sldId="266"/>
        </pc:sldMkLst>
      </pc:sldChg>
      <pc:sldChg chg="del">
        <pc:chgData name="Marlene Gloaguen" userId="9656b088-f90b-4ccd-9cc8-00ec29cbfae7" providerId="ADAL" clId="{24DCC2B7-0232-451B-B21B-FA77A06BEB00}" dt="2022-09-30T08:06:52.226" v="4" actId="2696"/>
        <pc:sldMkLst>
          <pc:docMk/>
          <pc:sldMk cId="2612641012" sldId="276"/>
        </pc:sldMkLst>
      </pc:sldChg>
      <pc:sldChg chg="del">
        <pc:chgData name="Marlene Gloaguen" userId="9656b088-f90b-4ccd-9cc8-00ec29cbfae7" providerId="ADAL" clId="{24DCC2B7-0232-451B-B21B-FA77A06BEB00}" dt="2022-09-30T08:07:03.792" v="5" actId="2696"/>
        <pc:sldMkLst>
          <pc:docMk/>
          <pc:sldMk cId="510464946" sldId="279"/>
        </pc:sldMkLst>
      </pc:sldChg>
      <pc:sldChg chg="del">
        <pc:chgData name="Marlene Gloaguen" userId="9656b088-f90b-4ccd-9cc8-00ec29cbfae7" providerId="ADAL" clId="{24DCC2B7-0232-451B-B21B-FA77A06BEB00}" dt="2022-09-30T08:07:10.090" v="6" actId="2696"/>
        <pc:sldMkLst>
          <pc:docMk/>
          <pc:sldMk cId="1419899182" sldId="282"/>
        </pc:sldMkLst>
      </pc:sldChg>
      <pc:sldChg chg="del">
        <pc:chgData name="Marlene Gloaguen" userId="9656b088-f90b-4ccd-9cc8-00ec29cbfae7" providerId="ADAL" clId="{24DCC2B7-0232-451B-B21B-FA77A06BEB00}" dt="2022-09-30T08:07:35.030" v="7" actId="2696"/>
        <pc:sldMkLst>
          <pc:docMk/>
          <pc:sldMk cId="2895156654" sldId="290"/>
        </pc:sldMkLst>
      </pc:sldChg>
      <pc:sldChg chg="del">
        <pc:chgData name="Marlene Gloaguen" userId="9656b088-f90b-4ccd-9cc8-00ec29cbfae7" providerId="ADAL" clId="{24DCC2B7-0232-451B-B21B-FA77A06BEB00}" dt="2022-09-30T08:07:51.344" v="8" actId="2696"/>
        <pc:sldMkLst>
          <pc:docMk/>
          <pc:sldMk cId="1644318567" sldId="292"/>
        </pc:sldMkLst>
      </pc:sldChg>
      <pc:sldChg chg="modSp mod">
        <pc:chgData name="Marlene Gloaguen" userId="9656b088-f90b-4ccd-9cc8-00ec29cbfae7" providerId="ADAL" clId="{24DCC2B7-0232-451B-B21B-FA77A06BEB00}" dt="2022-09-30T08:08:41.157" v="16" actId="108"/>
        <pc:sldMkLst>
          <pc:docMk/>
          <pc:sldMk cId="3665768612" sldId="293"/>
        </pc:sldMkLst>
        <pc:spChg chg="mod">
          <ac:chgData name="Marlene Gloaguen" userId="9656b088-f90b-4ccd-9cc8-00ec29cbfae7" providerId="ADAL" clId="{24DCC2B7-0232-451B-B21B-FA77A06BEB00}" dt="2022-09-30T08:08:24.861" v="13" actId="108"/>
          <ac:spMkLst>
            <pc:docMk/>
            <pc:sldMk cId="3665768612" sldId="293"/>
            <ac:spMk id="6" creationId="{76DFC149-42BE-1795-F241-AD894CB7E06F}"/>
          </ac:spMkLst>
        </pc:spChg>
        <pc:spChg chg="mod">
          <ac:chgData name="Marlene Gloaguen" userId="9656b088-f90b-4ccd-9cc8-00ec29cbfae7" providerId="ADAL" clId="{24DCC2B7-0232-451B-B21B-FA77A06BEB00}" dt="2022-09-30T08:08:41.157" v="16" actId="108"/>
          <ac:spMkLst>
            <pc:docMk/>
            <pc:sldMk cId="3665768612" sldId="293"/>
            <ac:spMk id="7" creationId="{08A3800E-CAFB-5232-96BB-4E2CA2FA5769}"/>
          </ac:spMkLst>
        </pc:spChg>
      </pc:sldChg>
      <pc:sldChg chg="del">
        <pc:chgData name="Marlene Gloaguen" userId="9656b088-f90b-4ccd-9cc8-00ec29cbfae7" providerId="ADAL" clId="{24DCC2B7-0232-451B-B21B-FA77A06BEB00}" dt="2022-09-30T08:07:53.798" v="9" actId="2696"/>
        <pc:sldMkLst>
          <pc:docMk/>
          <pc:sldMk cId="1768680144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400">
          <a:noFill/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8449642748027997"/>
          <c:y val="1.3811273479164915E-2"/>
          <c:w val="0.67156744824962955"/>
          <c:h val="0.9493586639097286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Masse Salariale</c:v>
                </c:pt>
              </c:strCache>
            </c:strRef>
          </c:tx>
          <c:spPr>
            <a:solidFill>
              <a:srgbClr val="35C4C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478-4EFE-A5F3-455AA77B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8-4EFE-A5F3-455AA77B4A9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Locaux &amp; entretiens</c:v>
                </c:pt>
              </c:strCache>
            </c:strRef>
          </c:tx>
          <c:spPr>
            <a:solidFill>
              <a:srgbClr val="E6B10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478-4EFE-A5F3-455AA77B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78-4EFE-A5F3-455AA77B4A9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Achats &amp; frais administratifs</c:v>
                </c:pt>
              </c:strCache>
            </c:strRef>
          </c:tx>
          <c:spPr>
            <a:solidFill>
              <a:srgbClr val="FFBA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478-4EFE-A5F3-455AA77B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78-4EFE-A5F3-455AA77B4A9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Frais de formation &amp; animations pédagogiqques</c:v>
                </c:pt>
              </c:strCache>
            </c:strRef>
          </c:tx>
          <c:spPr>
            <a:solidFill>
              <a:srgbClr val="F254A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478-4EFE-A5F3-455AA77B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78-4EFE-A5F3-455AA77B4A9E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Autres Amortissements &amp; provisions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C0BBF2-5BAA-4BDA-A2F7-CEF864BB946F}" type="VALU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AE-4125-9134-2C51552E7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78-4EFE-A5F3-455AA77B4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82992688"/>
        <c:axId val="183021808"/>
        <c:axId val="0"/>
      </c:bar3DChart>
      <c:catAx>
        <c:axId val="182992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021808"/>
        <c:crosses val="autoZero"/>
        <c:auto val="1"/>
        <c:lblAlgn val="ctr"/>
        <c:lblOffset val="100"/>
        <c:noMultiLvlLbl val="0"/>
      </c:catAx>
      <c:valAx>
        <c:axId val="1830218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8299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13260743793264448"/>
          <c:w val="0.29966856319166046"/>
          <c:h val="0.74399263978748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AD91-5E58-4F7B-AE7B-5CE8B942CBF6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7851-4BE5-424F-83CD-CC94184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2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75775-D045-D4CB-59EB-074AA2C7B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3B30CD-52C9-5694-BB11-12450ADF9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2C915-5032-DC7C-40DA-266ED8C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1CE8-AEB6-456C-9219-6EB564A32361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0CDDF-3B35-5B9F-AC18-C5F37CFD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7820" y="5824263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C10DB-3F8E-A29E-8043-2773FE45A48B}"/>
              </a:ext>
            </a:extLst>
          </p:cNvPr>
          <p:cNvSpPr/>
          <p:nvPr userDrawn="1"/>
        </p:nvSpPr>
        <p:spPr>
          <a:xfrm>
            <a:off x="329762" y="303486"/>
            <a:ext cx="11532475" cy="625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3B2F2D-6093-BC39-8185-EBBB7389F627}"/>
              </a:ext>
            </a:extLst>
          </p:cNvPr>
          <p:cNvSpPr txBox="1">
            <a:spLocks/>
          </p:cNvSpPr>
          <p:nvPr userDrawn="1"/>
        </p:nvSpPr>
        <p:spPr>
          <a:xfrm>
            <a:off x="625366" y="555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 Medium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6FF913C-7AA7-BAA7-7F8C-AA2D0D0B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1717" cy="4351338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" panose="020B0503050000020004" pitchFamily="34" charset="0"/>
              </a:defRPr>
            </a:lvl2pPr>
            <a:lvl3pPr>
              <a:defRPr>
                <a:latin typeface="Fira Sans" panose="020B0503050000020004" pitchFamily="34" charset="0"/>
              </a:defRPr>
            </a:lvl3pPr>
            <a:lvl4pPr>
              <a:defRPr>
                <a:latin typeface="Fira Sans" panose="020B0503050000020004" pitchFamily="34" charset="0"/>
              </a:defRPr>
            </a:lvl4pPr>
            <a:lvl5pPr>
              <a:defRPr>
                <a:latin typeface="Fira Sans" panose="020B05030500000200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383CD6C-DC1C-191C-B5F7-3B60C04E215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753100" y="1838050"/>
            <a:ext cx="4411717" cy="4351338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" panose="020B0503050000020004" pitchFamily="34" charset="0"/>
              </a:defRPr>
            </a:lvl2pPr>
            <a:lvl3pPr>
              <a:defRPr>
                <a:latin typeface="Fira Sans" panose="020B0503050000020004" pitchFamily="34" charset="0"/>
              </a:defRPr>
            </a:lvl3pPr>
            <a:lvl4pPr>
              <a:defRPr>
                <a:latin typeface="Fira Sans" panose="020B0503050000020004" pitchFamily="34" charset="0"/>
              </a:defRPr>
            </a:lvl4pPr>
            <a:lvl5pPr>
              <a:defRPr>
                <a:latin typeface="Fira Sans" panose="020B05030500000200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909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B6697-78BA-89FB-A95C-73686803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0EBDCF-CDA3-889A-FBCC-CBEB4162B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9B9D9-C898-3C96-AD98-443EF04F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EA8E6C-C4E0-4E2A-B15F-0104AFC4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A37FAE-822E-7EBA-68FA-00088AE1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FF77EC-F4A6-F6EC-749A-2722D389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9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E4423-C99F-B0CE-1C33-3D3939C8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242E5-DEB8-7CF8-14AC-D3D7D5517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12AACD-44EF-FC04-9C62-165B5C28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5BF7E7-9940-B1CB-9EFA-26EFAC92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94CC03-BA12-EE23-F5F9-84C30587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A0D94F-91BC-4D54-416B-F913E6F7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67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E61CD-2094-BF3C-02F7-451D6656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02881A-CACF-D96E-7E36-27F8901AD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B6DCB-23A1-93AB-F186-859DDC28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29AF11-E16C-5EA6-F4D4-3240E085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85C673-2B11-5FAF-BAE2-1226FC6F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0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9C0FA7-8028-C769-F6AE-0E6EE0D2B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059274-129F-4930-A648-9FC5ED4C4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286ECE-B8E0-2A91-3095-BA78046F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D60D7-495F-6988-6E2A-7871667C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F5DA54-B30F-5A5D-F9CE-6B18AFF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14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2261F-CB9F-81D1-99DD-0FBAD1FB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4E28E1-0F0E-5937-07DD-CEFD87BC7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4A78B-0B5D-4871-3C7C-BB99747D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626CC-39BD-59B1-5C1E-9E0C097D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E5B07-97B5-58D4-D39B-E4A16081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7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9694E-BA83-15B8-04D8-27FE15BB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AF28E-16B4-08FA-4343-66DA2EEB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F7A10-79B8-65D9-4411-62663FE3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243A55-3BDC-577F-D47D-0009665B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1E2FE-BFF1-5CB6-6504-3F605E67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5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088E5-C245-F08F-846F-7FAE9F92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B8E518-009A-356C-71FD-FA89B344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B33E1-7947-91DA-97C3-DB1CED4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94531-F5AC-7FE0-BF97-A3809D4A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8D01F-C502-1514-3166-7EFB3428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5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AC7D2-651E-6EE8-46CF-FD44CF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7E0C6-F830-8635-CA87-B6884FC78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719409-B246-3343-46A5-14AB5C264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82E672-F8B7-87B5-EE5B-88E9A067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3FDC6E-4DD0-CF54-BE1B-24360E76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92AC3-66A8-B14E-F7C0-DBB4086D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56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18079-EBC9-558F-D864-C456D19D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AB7E0-C5ED-4527-46D2-F04EB9D9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62217E-1042-EF93-FADD-036CB7B7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80F852-89A3-03F3-A7B9-596881DEC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DECEA-E9D0-E883-F88B-A943C7318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4CD8A4-7804-7DC4-D248-1513849F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4F2B2E-7B2E-C15B-43C2-55F28B76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E667FE-C84D-5E72-2338-FE713E5C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160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A6129-8F66-109A-C995-90F0D0E6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817E30-9817-4113-B1AE-73F4219C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B3B87E-D110-2F63-93AB-5AD5C081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4F4F69-8CF9-D35F-A9BF-034C720D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8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75775-D045-D4CB-59EB-074AA2C7B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3B30CD-52C9-5694-BB11-12450ADF9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2C915-5032-DC7C-40DA-266ED8C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1CE8-AEB6-456C-9219-6EB564A32361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0CDDF-3B35-5B9F-AC18-C5F37CFD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7820" y="5824263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C10DB-3F8E-A29E-8043-2773FE45A48B}"/>
              </a:ext>
            </a:extLst>
          </p:cNvPr>
          <p:cNvSpPr/>
          <p:nvPr userDrawn="1"/>
        </p:nvSpPr>
        <p:spPr>
          <a:xfrm>
            <a:off x="329762" y="303486"/>
            <a:ext cx="11532475" cy="625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60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16A021-6483-A8B1-22B9-3376F95C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D80426-0E83-01B9-CDBF-04708174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899222-AD8C-CCA5-2DA0-28ED2E11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7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51005-68E9-7FAC-EA27-4E70DAA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5BD31-AED8-39E5-8FB0-77DFBF45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65BF2-EB05-C549-85BA-CBAA6F5C7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1AC9CD-14EA-6D22-6887-4055DCB0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14EF0D-1D3D-D879-5FC2-E6F28E7E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B7C62-E1FB-659A-4BAA-DB187659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6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28A36-9E9F-D86C-E7DC-BB008044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4C02A8-7834-5AD1-6643-1A3B3E9C9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164DA7-6228-9A25-596D-A0F0F57E7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37E07-0639-D7C1-49B2-FDD29D15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6A082-80AD-1745-4538-0ABF6706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656A6C-4B1D-518C-5041-23FDDBCA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1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4770E-8E75-DEF3-65A1-78F99D7E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B95DDD-5215-4165-4E6F-5C9A9E2E7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32C3E-2A29-7A4B-49E9-9C8C6D0F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B8139-E15D-E833-3FAE-DC194A6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27627-5D42-C975-27EB-8BFDBBC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34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7A83BB-3882-B55F-342B-9B9447E8F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D8A7B5-9544-BFBC-2E9C-5CF702975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95B07-82EE-5AAA-5F23-CAA356CA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236C0-AC42-71C6-DD30-0FDB4C2E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2D00E-8AFF-1021-E7E0-A040A70C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23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9E5DE-29B2-471C-ACA8-95B19F34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74524D-E5D7-A9B5-09F5-10757676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B11E9-5B37-2099-AED2-EF0DB8E6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EBCEF1-E700-0889-750E-D3FB4894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34988-5105-4FD4-4781-A6312C8D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4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01733-7C55-7D9C-1B52-23F5EE41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56EF8-2618-4E25-C2CE-936422C1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50EF20-C0B7-9A5A-2F80-5125F773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DECF5-8C04-4A13-B60D-20E16B2D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AD83C-0201-5309-3FB9-08739FAC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8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E3C51-9C56-8D97-5802-26302C31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C35006-AB39-40F7-4C4E-6989A435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C750E-91B1-80D1-7C05-FDC10016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0B96D-C7A8-9BD5-5F36-8A7B39F3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DF13B-00AE-AA42-6C17-27DD158D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9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419C-4E0B-75E2-7288-6A8E9DAE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EA5E6-5DCE-1800-11A4-D2C7A9415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69AD0-A898-4036-3789-33A1DD7E1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77568C-BE73-2DBF-9E8C-C634D1CB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2DAC7-A4B5-3072-D498-8B603BE2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A94E29-7F1B-A964-1319-3BBC43C4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9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F9C9E-B111-C999-44FD-7E66185E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829306-953E-D824-B977-D7FF143A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7BFC6-B719-C1CD-7103-BCEF7DFD0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C315F1-703F-ECDB-8C8A-874F54F3C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173286-6289-FA12-0FB8-F59609C05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87D3B1-522C-3253-4A18-6AA6E05B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1E87E1-2732-7969-B1CE-592B9FFE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2598CF-7624-C042-63E3-46C613E9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3B582-F8EC-1858-48F8-C148F690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F82A06-363E-54E5-9FE4-2A31937C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D3AECD-D489-63C8-E628-CA3B02B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0456C-751D-671F-89AF-AFFE7037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0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7818-3113-BC1F-4325-CADD5C2B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7A5FBE-414D-1EB4-5513-707489A2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A4C6DF-364F-E418-D0E2-6A864FF1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1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0F2C23-79F2-C022-F6B4-5C512AAD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3B241C-A7A3-1C81-59E1-DC4E03FA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70C56-12B2-A699-A11B-47FC3B5F0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1CE8-AEB6-456C-9219-6EB564A32361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A1CB8-E73B-2BEC-E5D2-5627C486F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F7EFB-42BB-C911-83A7-B58664787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855C-5716-42DD-957F-7A4E84A01F3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ABF56-17FF-3FB0-882A-CB638BDB7EDF}"/>
              </a:ext>
            </a:extLst>
          </p:cNvPr>
          <p:cNvSpPr/>
          <p:nvPr userDrawn="1"/>
        </p:nvSpPr>
        <p:spPr>
          <a:xfrm>
            <a:off x="336331" y="307428"/>
            <a:ext cx="11519338" cy="624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C807FB-D2D1-CBCC-F9CA-1E0C66B77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8" y="402527"/>
            <a:ext cx="2495152" cy="23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C42897-92CE-A893-258E-022A22D1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D29367-DCCA-B556-8638-578EDC4F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DB3FE-5A08-09BD-076D-B65D59B32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DDB3-9AC8-4228-AF90-50D16629BD5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B6FF8-CF6E-FAB9-2B96-61C61E87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6664F-1DD9-24FB-30BE-3C22AD7B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44DF-F410-44D8-97FA-F51F142E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EE989E-BC2A-E14A-57CB-E434CECB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D82120-2806-B756-324C-26A309B9D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5C1A7-CE55-F03D-3B6B-479B7F3A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CD48-38CE-4ED2-ABAC-FB0E3F7A48C7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53578-70FD-3BE7-4472-386B97155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64F6D2-D88E-67AB-EEDE-6B39F7AB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78E2-9679-4407-8D28-699DE9B0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9" Type="http://schemas.openxmlformats.org/officeDocument/2006/relationships/image" Target="../media/image52.pn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42" Type="http://schemas.openxmlformats.org/officeDocument/2006/relationships/image" Target="../media/image55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9.jpeg"/><Relationship Id="rId15" Type="http://schemas.openxmlformats.org/officeDocument/2006/relationships/image" Target="../media/image29.JP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49.jpe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7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3.jpeg"/><Relationship Id="rId43" Type="http://schemas.openxmlformats.org/officeDocument/2006/relationships/image" Target="../media/image56.png"/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38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B7D16-BBC1-7E6B-69FF-65C87BF8E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774" y="1822288"/>
            <a:ext cx="10031334" cy="2387600"/>
          </a:xfrm>
        </p:spPr>
        <p:txBody>
          <a:bodyPr>
            <a:normAutofit/>
          </a:bodyPr>
          <a:lstStyle/>
          <a:p>
            <a:pPr algn="r"/>
            <a: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  <a:t>Réseau des </a:t>
            </a:r>
            <a:b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</a:br>
            <a: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  <a:t>Écoles</a:t>
            </a:r>
            <a:r>
              <a:rPr lang="fr-FR" sz="4800" dirty="0">
                <a:solidFill>
                  <a:srgbClr val="165999"/>
                </a:solidFill>
              </a:rPr>
              <a:t> </a:t>
            </a:r>
            <a: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  <a:t>de la 2</a:t>
            </a:r>
            <a:r>
              <a:rPr lang="fr-FR" sz="5400" baseline="30000" dirty="0">
                <a:solidFill>
                  <a:srgbClr val="165999"/>
                </a:solidFill>
                <a:latin typeface="Fira Sans SemiBold" panose="020B0603050000020004" pitchFamily="34" charset="0"/>
              </a:rPr>
              <a:t>e</a:t>
            </a:r>
            <a: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  <a:t> Chance </a:t>
            </a:r>
            <a:b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</a:br>
            <a:r>
              <a:rPr lang="fr-FR" sz="5400" dirty="0">
                <a:solidFill>
                  <a:srgbClr val="165999"/>
                </a:solidFill>
                <a:latin typeface="Fira Sans SemiBold" panose="020B0603050000020004" pitchFamily="34" charset="0"/>
              </a:rPr>
              <a:t>en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4A7D9E-EA5C-2AF5-E05B-AB6557E6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0" y="478354"/>
            <a:ext cx="2272949" cy="218203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D295E33-5A0F-3BAC-E2BD-BC26C0959549}"/>
              </a:ext>
            </a:extLst>
          </p:cNvPr>
          <p:cNvSpPr txBox="1">
            <a:spLocks/>
          </p:cNvSpPr>
          <p:nvPr/>
        </p:nvSpPr>
        <p:spPr>
          <a:xfrm>
            <a:off x="2456950" y="5525978"/>
            <a:ext cx="9201189" cy="660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>
                <a:solidFill>
                  <a:schemeClr val="bg1"/>
                </a:solidFill>
                <a:highlight>
                  <a:srgbClr val="35C4C4"/>
                </a:highlight>
                <a:latin typeface="Fira Sans SemiBold" panose="020B0603050000020004" pitchFamily="34" charset="0"/>
              </a:rPr>
              <a:t>Septembre 2022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F89DD5-7D3F-CB34-D197-D1646FE4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0" y="5362354"/>
            <a:ext cx="1320576" cy="7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365125C-C418-EFF1-F228-362C030D14FD}"/>
              </a:ext>
            </a:extLst>
          </p:cNvPr>
          <p:cNvSpPr txBox="1"/>
          <p:nvPr/>
        </p:nvSpPr>
        <p:spPr>
          <a:xfrm>
            <a:off x="574180" y="6079654"/>
            <a:ext cx="2873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altLang="fr-FR" sz="800" dirty="0">
                <a:cs typeface="Arial" panose="020B0604020202020204" pitchFamily="34" charset="0"/>
              </a:rPr>
              <a:t>La catégorie 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certification qualité a été délivrée au titre de la suivante : 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D83832"/>
                </a:solidFill>
                <a:effectLst/>
                <a:cs typeface="Arial" panose="020B0604020202020204" pitchFamily="34" charset="0"/>
              </a:rPr>
              <a:t>ACTIONS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127813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D08FBEC-F1F1-FFD9-4605-114512255148}"/>
              </a:ext>
            </a:extLst>
          </p:cNvPr>
          <p:cNvSpPr txBox="1">
            <a:spLocks/>
          </p:cNvSpPr>
          <p:nvPr/>
        </p:nvSpPr>
        <p:spPr>
          <a:xfrm>
            <a:off x="790191" y="1831241"/>
            <a:ext cx="10969787" cy="253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Les principes de fonctionnement de l’École de la 2</a:t>
            </a:r>
            <a:r>
              <a:rPr lang="fr-FR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e</a:t>
            </a:r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 Chance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FAF43E-33E6-F442-76ED-7F80490A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5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Les valeurs et la vision de l’E2C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560465" y="1989683"/>
            <a:ext cx="4228592" cy="8601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800" dirty="0">
                <a:solidFill>
                  <a:schemeClr val="tx1"/>
                </a:solidFill>
                <a:highlight>
                  <a:srgbClr val="FFBA8E"/>
                </a:highlight>
                <a:latin typeface="+mj-lt"/>
              </a:rPr>
              <a:t>Bienveillance &amp; Exigence 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D0AB3A-592E-1EDC-B1A3-FA252C54A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1C60BD-D803-507E-F796-ABB9D12ACF99}"/>
              </a:ext>
            </a:extLst>
          </p:cNvPr>
          <p:cNvSpPr/>
          <p:nvPr/>
        </p:nvSpPr>
        <p:spPr bwMode="auto">
          <a:xfrm>
            <a:off x="529527" y="3240903"/>
            <a:ext cx="4737842" cy="8601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800" dirty="0">
                <a:solidFill>
                  <a:schemeClr val="tx1"/>
                </a:solidFill>
                <a:highlight>
                  <a:srgbClr val="99C5E5"/>
                </a:highlight>
                <a:latin typeface="+mj-lt"/>
              </a:rPr>
              <a:t>Engagement &amp; Citoyenneté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0B309-EF1C-4C01-C16B-16B3BB4EC89D}"/>
              </a:ext>
            </a:extLst>
          </p:cNvPr>
          <p:cNvSpPr/>
          <p:nvPr/>
        </p:nvSpPr>
        <p:spPr bwMode="auto">
          <a:xfrm>
            <a:off x="529527" y="4516076"/>
            <a:ext cx="4910691" cy="8601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800" dirty="0">
                <a:solidFill>
                  <a:schemeClr val="tx1"/>
                </a:solidFill>
                <a:highlight>
                  <a:srgbClr val="F78DA7"/>
                </a:highlight>
                <a:latin typeface="+mj-lt"/>
              </a:rPr>
              <a:t>Émancipation &amp; Audace</a:t>
            </a: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518AE58F-DA71-1EDD-B7A3-9CCC98687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042" y="1896564"/>
            <a:ext cx="5717310" cy="586100"/>
          </a:xfrm>
        </p:spPr>
        <p:txBody>
          <a:bodyPr>
            <a:noAutofit/>
          </a:bodyPr>
          <a:lstStyle/>
          <a:p>
            <a:pPr algn="l"/>
            <a:r>
              <a:rPr lang="fr-FR" sz="2600" b="1" dirty="0">
                <a:latin typeface="+mj-lt"/>
              </a:rPr>
              <a:t>Être l’acteur de (p)référence pour les stagiaires et pour les entreprises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A8AF7FAE-5486-F8E8-4C98-283FDF469343}"/>
              </a:ext>
            </a:extLst>
          </p:cNvPr>
          <p:cNvSpPr txBox="1">
            <a:spLocks/>
          </p:cNvSpPr>
          <p:nvPr/>
        </p:nvSpPr>
        <p:spPr>
          <a:xfrm>
            <a:off x="5771041" y="3070375"/>
            <a:ext cx="6035407" cy="1875760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5" indent="-342905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/>
              <a:t>Être identifié par les </a:t>
            </a:r>
            <a:r>
              <a:rPr lang="fr-FR" sz="2200" dirty="0">
                <a:highlight>
                  <a:srgbClr val="9BD5D4"/>
                </a:highlight>
                <a:latin typeface="+mj-lt"/>
              </a:rPr>
              <a:t>entreprises</a:t>
            </a:r>
            <a:r>
              <a:rPr lang="fr-FR" sz="2200" dirty="0"/>
              <a:t> comme l’acteur </a:t>
            </a:r>
            <a:r>
              <a:rPr lang="fr-FR" sz="2200" dirty="0">
                <a:highlight>
                  <a:srgbClr val="9BD5D4"/>
                </a:highlight>
                <a:latin typeface="+mj-lt"/>
              </a:rPr>
              <a:t>indispensable</a:t>
            </a:r>
            <a:r>
              <a:rPr lang="fr-FR" sz="2200" dirty="0"/>
              <a:t> pour le recrutement des premiers niveaux de qualification.</a:t>
            </a:r>
            <a:br>
              <a:rPr lang="fr-FR" sz="2200" dirty="0"/>
            </a:br>
            <a:endParaRPr lang="fr-FR" sz="1050" dirty="0"/>
          </a:p>
          <a:p>
            <a:pPr marL="342905" indent="-342905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/>
              <a:t>Être identifié par les </a:t>
            </a:r>
            <a:r>
              <a:rPr lang="fr-FR" sz="2200" dirty="0">
                <a:highlight>
                  <a:srgbClr val="9BD5D4"/>
                </a:highlight>
                <a:latin typeface="+mj-lt"/>
              </a:rPr>
              <a:t>stagiaires</a:t>
            </a:r>
            <a:r>
              <a:rPr lang="fr-FR" sz="2200" dirty="0"/>
              <a:t> comme l’acteur de </a:t>
            </a:r>
            <a:r>
              <a:rPr lang="fr-FR" sz="2200" dirty="0">
                <a:highlight>
                  <a:srgbClr val="9BD5D4"/>
                </a:highlight>
                <a:latin typeface="+mj-lt"/>
              </a:rPr>
              <a:t>confiance</a:t>
            </a:r>
            <a:r>
              <a:rPr lang="fr-FR" sz="2200" dirty="0"/>
              <a:t> pour les accompagner en alternance vers une insertion professionnelle durable.</a:t>
            </a:r>
          </a:p>
        </p:txBody>
      </p:sp>
    </p:spTree>
    <p:extLst>
      <p:ext uri="{BB962C8B-B14F-4D97-AF65-F5344CB8AC3E}">
        <p14:creationId xmlns:p14="http://schemas.microsoft.com/office/powerpoint/2010/main" val="26937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La mission de l’E2C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D0AB3A-592E-1EDC-B1A3-FA252C54A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ABF9C1F-BBB8-B620-E987-8341F7A4DD49}"/>
              </a:ext>
            </a:extLst>
          </p:cNvPr>
          <p:cNvSpPr txBox="1"/>
          <p:nvPr/>
        </p:nvSpPr>
        <p:spPr>
          <a:xfrm>
            <a:off x="677636" y="1836174"/>
            <a:ext cx="10756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9BD5D4"/>
                </a:highlight>
                <a:latin typeface="+mj-lt"/>
              </a:rPr>
              <a:t>L’École de la 2</a:t>
            </a:r>
            <a:r>
              <a:rPr lang="fr-FR" sz="3200" baseline="30000" dirty="0">
                <a:highlight>
                  <a:srgbClr val="9BD5D4"/>
                </a:highlight>
                <a:latin typeface="+mj-lt"/>
              </a:rPr>
              <a:t>e</a:t>
            </a:r>
            <a:r>
              <a:rPr lang="fr-FR" sz="3200" dirty="0">
                <a:highlight>
                  <a:srgbClr val="9BD5D4"/>
                </a:highlight>
                <a:latin typeface="+mj-lt"/>
              </a:rPr>
              <a:t> Chance </a:t>
            </a:r>
          </a:p>
          <a:p>
            <a:endParaRPr lang="fr-FR" sz="1200" b="1" dirty="0">
              <a:latin typeface="+mj-lt"/>
            </a:endParaRPr>
          </a:p>
          <a:p>
            <a:r>
              <a:rPr lang="fr-FR" sz="3200" dirty="0">
                <a:latin typeface="+mj-lt"/>
              </a:rPr>
              <a:t>forme les publics les plus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éloignés de l’emploi </a:t>
            </a:r>
            <a:r>
              <a:rPr lang="fr-FR" sz="3200" dirty="0">
                <a:latin typeface="+mj-lt"/>
              </a:rPr>
              <a:t>et les</a:t>
            </a:r>
          </a:p>
          <a:p>
            <a:endParaRPr lang="fr-FR" sz="1200" dirty="0">
              <a:latin typeface="+mj-lt"/>
            </a:endParaRPr>
          </a:p>
          <a:p>
            <a:r>
              <a:rPr lang="fr-FR" sz="3200" dirty="0">
                <a:latin typeface="+mj-lt"/>
              </a:rPr>
              <a:t>accompagne vers une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insertion sociale, citoyenne et</a:t>
            </a:r>
          </a:p>
          <a:p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5C4C4"/>
              </a:highlight>
              <a:latin typeface="+mj-lt"/>
            </a:endParaRPr>
          </a:p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professionnelle durable</a:t>
            </a:r>
            <a:r>
              <a:rPr lang="fr-FR" sz="3200" dirty="0">
                <a:latin typeface="+mj-lt"/>
              </a:rPr>
              <a:t>, en répondant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aux enjeux </a:t>
            </a:r>
          </a:p>
          <a:p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5C4C4"/>
              </a:highlight>
              <a:latin typeface="+mj-lt"/>
            </a:endParaRPr>
          </a:p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des territoires et des entreprises</a:t>
            </a:r>
            <a:r>
              <a:rPr lang="fr-FR" sz="3200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17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La force du dispositif 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648209" y="1788190"/>
            <a:ext cx="10753962" cy="7350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La base du dispositif E2C est d’opérer sur un 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triptyque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intégrant l’acquisition de compétences, l’expérience en entreprise et l’accompagnement à l’inclusion.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16B0FD-4F21-EDC6-15F9-52259F2A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5" y="2600068"/>
            <a:ext cx="10408257" cy="39457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D0AB3A-592E-1EDC-B1A3-FA252C54A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Le rôle essentiel de l’entreprise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31A5476-28C0-B8E2-097E-700E3B2B36C0}"/>
              </a:ext>
            </a:extLst>
          </p:cNvPr>
          <p:cNvSpPr txBox="1">
            <a:spLocks/>
          </p:cNvSpPr>
          <p:nvPr/>
        </p:nvSpPr>
        <p:spPr>
          <a:xfrm>
            <a:off x="571426" y="1677377"/>
            <a:ext cx="3372123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Partenaire stratégique &amp; financier</a:t>
            </a:r>
          </a:p>
          <a:p>
            <a:pPr algn="l"/>
            <a:r>
              <a:rPr lang="fr-FR" sz="2000" dirty="0">
                <a:highlight>
                  <a:srgbClr val="35C4C4"/>
                </a:highlight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Participation aux instances de gouvernance et de gestion des Écoles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Financeurs des E2C (Taxe d’Apprentissage, Subventions de Fondations)</a:t>
            </a:r>
          </a:p>
          <a:p>
            <a:pPr algn="l"/>
            <a:endParaRPr lang="fr-FR" sz="2000" dirty="0">
              <a:highlight>
                <a:srgbClr val="35C4C4"/>
              </a:highlight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FEBE00EF-7DD2-7237-D991-44685BD8A97D}"/>
              </a:ext>
            </a:extLst>
          </p:cNvPr>
          <p:cNvSpPr txBox="1">
            <a:spLocks/>
          </p:cNvSpPr>
          <p:nvPr/>
        </p:nvSpPr>
        <p:spPr>
          <a:xfrm>
            <a:off x="4479706" y="1677377"/>
            <a:ext cx="3232587" cy="4502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Partenaire du cursus pédagogique</a:t>
            </a:r>
          </a:p>
          <a:p>
            <a:pPr algn="l"/>
            <a:r>
              <a:rPr lang="fr-FR" sz="2000" dirty="0">
                <a:highlight>
                  <a:srgbClr val="35C4C4"/>
                </a:highlight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Partenaires de l’alternance </a:t>
            </a:r>
            <a:r>
              <a:rPr lang="fr-FR" sz="2000" dirty="0"/>
              <a:t>(conférences, visites, stages, apprentissage des gestes professionnels)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Participation aux instances pédagogiques et soutien à des dispositifs d’évaluation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B5144A3F-902B-1561-3F76-56227BC42449}"/>
              </a:ext>
            </a:extLst>
          </p:cNvPr>
          <p:cNvSpPr txBox="1">
            <a:spLocks/>
          </p:cNvSpPr>
          <p:nvPr/>
        </p:nvSpPr>
        <p:spPr>
          <a:xfrm>
            <a:off x="8237306" y="1677377"/>
            <a:ext cx="3277794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Partenaire du processus d’insertion</a:t>
            </a:r>
          </a:p>
          <a:p>
            <a:pPr algn="l"/>
            <a:endParaRPr lang="fr-FR" sz="2000" dirty="0">
              <a:highlight>
                <a:srgbClr val="35C4C4"/>
              </a:highlight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Conventions cadres de modes de relations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Soutien aux techniques de recherche d’emploi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Essais, recrutements, contrats en alternance</a:t>
            </a:r>
          </a:p>
          <a:p>
            <a:pPr algn="l"/>
            <a:endParaRPr lang="fr-FR" sz="2000" dirty="0">
              <a:highlight>
                <a:srgbClr val="35C4C4"/>
              </a:highligh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A62058-2237-1373-3ECB-079E81C5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L’Approche Par Compétences (APC)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C8602-7992-D23D-985A-BB8FDC9BE952}"/>
              </a:ext>
            </a:extLst>
          </p:cNvPr>
          <p:cNvSpPr txBox="1"/>
          <p:nvPr/>
        </p:nvSpPr>
        <p:spPr>
          <a:xfrm>
            <a:off x="725527" y="2151727"/>
            <a:ext cx="73088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Une approche centrée sur la </a:t>
            </a:r>
            <a:r>
              <a:rPr lang="fr-FR" sz="2200" dirty="0">
                <a:highlight>
                  <a:srgbClr val="9BD5D4"/>
                </a:highlight>
              </a:rPr>
              <a:t>prise en compte de l’expérience des stagiaires </a:t>
            </a:r>
            <a:r>
              <a:rPr lang="fr-FR" sz="2200" dirty="0"/>
              <a:t>et la </a:t>
            </a:r>
            <a:r>
              <a:rPr lang="fr-FR" sz="2200" dirty="0">
                <a:highlight>
                  <a:srgbClr val="9BD5D4"/>
                </a:highlight>
              </a:rPr>
              <a:t>prise de conscience des compétences.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>
                <a:highlight>
                  <a:srgbClr val="9BD5D4"/>
                </a:highlight>
              </a:rPr>
              <a:t>Un référentiel de compétences </a:t>
            </a:r>
            <a:r>
              <a:rPr lang="fr-FR" sz="2200" dirty="0"/>
              <a:t>organisé en 9 domaines permettant une validation graduée des compétences.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Des </a:t>
            </a:r>
            <a:r>
              <a:rPr lang="fr-FR" sz="2200" dirty="0">
                <a:highlight>
                  <a:srgbClr val="9BD5D4"/>
                </a:highlight>
              </a:rPr>
              <a:t>principes communs </a:t>
            </a:r>
            <a:r>
              <a:rPr lang="fr-FR" sz="2200" dirty="0"/>
              <a:t>d’usage des référentiels.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A2EA7C-F82C-80A5-7E1E-0CD1218C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69" y="1921187"/>
            <a:ext cx="264528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0DB62F-70A0-079A-63A4-59FBD068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Cursus type d’un stagiaire 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4558AD-D566-E5D1-7612-F5F008DCE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5" r="16798"/>
          <a:stretch/>
        </p:blipFill>
        <p:spPr>
          <a:xfrm>
            <a:off x="9371148" y="1524093"/>
            <a:ext cx="2493708" cy="22209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8C2457-AD5D-E0D5-7930-16E5CCD20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5733" r="3016" b="2554"/>
          <a:stretch/>
        </p:blipFill>
        <p:spPr>
          <a:xfrm>
            <a:off x="327144" y="1526574"/>
            <a:ext cx="9238275" cy="50306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4F3E72-CF27-CD5B-A183-AD0A5EB7F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B70"/>
                </a:highlight>
                <a:latin typeface="Fira Sans SemiBold" panose="020B0603050000020004" pitchFamily="34" charset="0"/>
              </a:rPr>
              <a:t>Le Processus de Labellisation : les outils</a:t>
            </a: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31A5476-28C0-B8E2-097E-700E3B2B36C0}"/>
              </a:ext>
            </a:extLst>
          </p:cNvPr>
          <p:cNvSpPr txBox="1">
            <a:spLocks/>
          </p:cNvSpPr>
          <p:nvPr/>
        </p:nvSpPr>
        <p:spPr>
          <a:xfrm>
            <a:off x="571427" y="1677377"/>
            <a:ext cx="3197492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Charte des Principes Fondamentaux</a:t>
            </a:r>
          </a:p>
          <a:p>
            <a:pPr algn="l"/>
            <a:br>
              <a:rPr lang="fr-FR" sz="2000" dirty="0"/>
            </a:br>
            <a:r>
              <a:rPr lang="fr-FR" sz="2000" dirty="0"/>
              <a:t>Issue du Livre Blanc, elle est l’élément statutaire, qui définit les principes à respecter par les E2C</a:t>
            </a:r>
          </a:p>
          <a:p>
            <a:pPr algn="l"/>
            <a:endParaRPr lang="fr-FR" sz="2000" dirty="0">
              <a:highlight>
                <a:srgbClr val="35C4C4"/>
              </a:highlight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FEBE00EF-7DD2-7237-D991-44685BD8A97D}"/>
              </a:ext>
            </a:extLst>
          </p:cNvPr>
          <p:cNvSpPr txBox="1">
            <a:spLocks/>
          </p:cNvSpPr>
          <p:nvPr/>
        </p:nvSpPr>
        <p:spPr>
          <a:xfrm>
            <a:off x="4704716" y="1677377"/>
            <a:ext cx="2999427" cy="4502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Cahier des</a:t>
            </a:r>
            <a:b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</a:b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charges</a:t>
            </a:r>
          </a:p>
          <a:p>
            <a:pPr algn="l"/>
            <a:br>
              <a:rPr lang="fr-FR" sz="2000" dirty="0">
                <a:highlight>
                  <a:srgbClr val="35C4C4"/>
                </a:highlight>
              </a:rPr>
            </a:br>
            <a:r>
              <a:rPr lang="fr-FR" sz="2000" dirty="0"/>
              <a:t>Élaboré avec l’avis conforme des ministères de l’Éducation et du Travail 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B5144A3F-902B-1561-3F76-56227BC42449}"/>
              </a:ext>
            </a:extLst>
          </p:cNvPr>
          <p:cNvSpPr txBox="1">
            <a:spLocks/>
          </p:cNvSpPr>
          <p:nvPr/>
        </p:nvSpPr>
        <p:spPr>
          <a:xfrm>
            <a:off x="8253454" y="1677377"/>
            <a:ext cx="3261645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Guide de Labellisation</a:t>
            </a:r>
          </a:p>
          <a:p>
            <a:pPr algn="l"/>
            <a:br>
              <a:rPr lang="fr-FR" sz="2000" dirty="0"/>
            </a:br>
            <a:r>
              <a:rPr lang="fr-FR" sz="2000" dirty="0"/>
              <a:t>Élaboré en partenariat avec l’AFNOR certification, définit le processus et les modalités d’accès au label</a:t>
            </a:r>
          </a:p>
          <a:p>
            <a:pPr algn="l"/>
            <a:endParaRPr lang="fr-FR" dirty="0">
              <a:solidFill>
                <a:schemeClr val="bg1"/>
              </a:solidFill>
              <a:highlight>
                <a:srgbClr val="35C4C4"/>
              </a:highlight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4A56D9-29C5-25D0-0A84-1B480D84A4F9}"/>
              </a:ext>
            </a:extLst>
          </p:cNvPr>
          <p:cNvSpPr txBox="1"/>
          <p:nvPr/>
        </p:nvSpPr>
        <p:spPr>
          <a:xfrm>
            <a:off x="571427" y="4398696"/>
            <a:ext cx="108487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+mj-lt"/>
              </a:rPr>
              <a:t>Le processus de labellisation permet de contrôler et d’évaluer l'utilisation du concept et des marques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École de la 2</a:t>
            </a:r>
            <a:r>
              <a:rPr lang="fr-FR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e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 Chance</a:t>
            </a:r>
            <a:r>
              <a:rPr lang="fr-FR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  <a:cs typeface="Times New Roman" panose="02020603050405020304" pitchFamily="18" charset="0"/>
              </a:rPr>
              <a:t>®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 et E2C</a:t>
            </a:r>
            <a:r>
              <a:rPr lang="fr-FR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  <a:cs typeface="Times New Roman" panose="02020603050405020304" pitchFamily="18" charset="0"/>
              </a:rPr>
              <a:t>®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 (</a:t>
            </a:r>
            <a:r>
              <a:rPr 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déposées et propriétés du Réseau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) </a:t>
            </a:r>
            <a:r>
              <a:rPr lang="fr-FR" sz="2400" dirty="0">
                <a:latin typeface="+mj-lt"/>
              </a:rPr>
              <a:t>dans le cadre de leur règlement d’usage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7E2B71-38A5-0773-39AD-6766BC70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D08FBEC-F1F1-FFD9-4605-114512255148}"/>
              </a:ext>
            </a:extLst>
          </p:cNvPr>
          <p:cNvSpPr txBox="1">
            <a:spLocks/>
          </p:cNvSpPr>
          <p:nvPr/>
        </p:nvSpPr>
        <p:spPr>
          <a:xfrm>
            <a:off x="984744" y="1374041"/>
            <a:ext cx="10969787" cy="253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8DA7"/>
                </a:highlight>
                <a:latin typeface="Fira Sans SemiBold" panose="020B0603050000020004" pitchFamily="34" charset="0"/>
              </a:rPr>
              <a:t>Les principaux résultats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4AB8F5-904E-720C-6794-F4F2FEC7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8DA7"/>
                </a:highlight>
                <a:latin typeface="Fira Sans SemiBold" panose="020B0603050000020004" pitchFamily="34" charset="0"/>
              </a:rPr>
              <a:t>Les chiffres clés 2021</a:t>
            </a: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31A5476-28C0-B8E2-097E-700E3B2B36C0}"/>
              </a:ext>
            </a:extLst>
          </p:cNvPr>
          <p:cNvSpPr txBox="1">
            <a:spLocks/>
          </p:cNvSpPr>
          <p:nvPr/>
        </p:nvSpPr>
        <p:spPr>
          <a:xfrm>
            <a:off x="556201" y="1628158"/>
            <a:ext cx="6457442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Les effectifs</a:t>
            </a:r>
            <a:b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</a:br>
            <a:endParaRPr lang="fr-FR" sz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5C4C4"/>
              </a:highlight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139 sites-Écoles accueillent </a:t>
            </a:r>
            <a:r>
              <a:rPr lang="fr-FR" sz="2000" dirty="0">
                <a:highlight>
                  <a:srgbClr val="9BD5D4"/>
                </a:highlight>
                <a:latin typeface="+mj-lt"/>
              </a:rPr>
              <a:t>15 268 jeunes</a:t>
            </a:r>
            <a:r>
              <a:rPr lang="fr-FR" sz="2000" dirty="0">
                <a:latin typeface="+mj-lt"/>
              </a:rPr>
              <a:t> </a:t>
            </a:r>
            <a:r>
              <a:rPr lang="fr-FR" sz="2000" i="1" dirty="0"/>
              <a:t>(1080 de plus qu’en 2020) </a:t>
            </a:r>
            <a:r>
              <a:rPr lang="fr-FR" sz="2000" dirty="0">
                <a:latin typeface="+mj-lt"/>
              </a:rPr>
              <a:t>d'un âge moyen de 20 ans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1 123 ETP</a:t>
            </a:r>
            <a:r>
              <a:rPr lang="fr-FR" sz="2000" dirty="0">
                <a:latin typeface="+mj-lt"/>
              </a:rPr>
              <a:t> salariés soit un ratio moyen de 13 jeunes suivis par ETP </a:t>
            </a:r>
            <a:r>
              <a:rPr lang="fr-FR" sz="2000" i="1" dirty="0"/>
              <a:t>(hors accompagnement post formation)</a:t>
            </a:r>
          </a:p>
          <a:p>
            <a:pPr algn="l"/>
            <a:endParaRPr lang="fr-FR" sz="2000" dirty="0">
              <a:highlight>
                <a:srgbClr val="35C4C4"/>
              </a:highlight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FEBE00EF-7DD2-7237-D991-44685BD8A97D}"/>
              </a:ext>
            </a:extLst>
          </p:cNvPr>
          <p:cNvSpPr txBox="1">
            <a:spLocks/>
          </p:cNvSpPr>
          <p:nvPr/>
        </p:nvSpPr>
        <p:spPr>
          <a:xfrm>
            <a:off x="8122595" y="1642890"/>
            <a:ext cx="3608960" cy="1276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Les résultats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8 jeunes sur 10 accueillis intègrent le parcours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64 % de sorties positives </a:t>
            </a:r>
            <a:r>
              <a:rPr lang="fr-FR" sz="2000" dirty="0">
                <a:latin typeface="+mj-lt"/>
              </a:rPr>
              <a:t>après accompagnement post formation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91 % du public de niveau infra 3 </a:t>
            </a:r>
            <a:r>
              <a:rPr lang="fr-FR" sz="2000" dirty="0">
                <a:latin typeface="+mj-lt"/>
              </a:rPr>
              <a:t>et forte mixité sociale </a:t>
            </a:r>
            <a:r>
              <a:rPr lang="fr-FR" sz="2000" i="1" dirty="0"/>
              <a:t>(29 % des quartiers prioritaires, 24 % sont des mineurs,  19 % de nationalité extra européenne…)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6A9DB7-6F2A-4B80-EF95-43C0F616D638}"/>
              </a:ext>
            </a:extLst>
          </p:cNvPr>
          <p:cNvSpPr txBox="1">
            <a:spLocks/>
          </p:cNvSpPr>
          <p:nvPr/>
        </p:nvSpPr>
        <p:spPr>
          <a:xfrm>
            <a:off x="552345" y="3938645"/>
            <a:ext cx="7502531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Les coûts en 2020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Total des produits perçus 88,4 M€</a:t>
            </a:r>
            <a:r>
              <a:rPr lang="fr-FR" sz="2000" dirty="0">
                <a:latin typeface="+mj-lt"/>
              </a:rPr>
              <a:t>, </a:t>
            </a:r>
            <a:r>
              <a:rPr lang="fr-FR" sz="2000" i="1" dirty="0"/>
              <a:t>(dont 2,8 M€ de contributions volontaires estimées)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5 financeurs représentent plus de 90 % du financement</a:t>
            </a:r>
            <a:r>
              <a:rPr lang="fr-FR" sz="2000" i="1" dirty="0">
                <a:highlight>
                  <a:srgbClr val="9BD5D4"/>
                </a:highlight>
              </a:rPr>
              <a:t> </a:t>
            </a:r>
            <a:r>
              <a:rPr lang="fr-FR" sz="2000" i="1" dirty="0"/>
              <a:t>(Régions 30 %, État 30 %, FSE 16 %, Collectivités locales 11 % et TA 4 %)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9BD5D4"/>
                </a:highlight>
                <a:latin typeface="+mj-lt"/>
              </a:rPr>
              <a:t>Coût par jeune accueilli 6 117 € </a:t>
            </a:r>
            <a:r>
              <a:rPr lang="fr-FR" sz="2000" i="1" dirty="0"/>
              <a:t>(5 309 € en 2019)</a:t>
            </a:r>
          </a:p>
          <a:p>
            <a:pPr algn="l"/>
            <a:endParaRPr lang="fr-FR" sz="2000" i="1" dirty="0"/>
          </a:p>
          <a:p>
            <a:pPr algn="l"/>
            <a:endParaRPr lang="fr-FR" sz="2000" dirty="0">
              <a:highlight>
                <a:srgbClr val="35C4C4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BA8D5D-B55A-2C4D-D531-EA9BDC2E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D08FBEC-F1F1-FFD9-4605-114512255148}"/>
              </a:ext>
            </a:extLst>
          </p:cNvPr>
          <p:cNvSpPr txBox="1">
            <a:spLocks/>
          </p:cNvSpPr>
          <p:nvPr/>
        </p:nvSpPr>
        <p:spPr>
          <a:xfrm>
            <a:off x="949218" y="2077732"/>
            <a:ext cx="9093279" cy="2025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Les éléments contextuels et historiques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3F5956-C8D8-B7F7-B2B5-4857E0E2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8DA7"/>
                </a:highlight>
                <a:latin typeface="Fira Sans SemiBold" panose="020B0603050000020004" pitchFamily="34" charset="0"/>
              </a:rPr>
              <a:t>64% de situations positives en 2021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648209" y="1788190"/>
            <a:ext cx="10753962" cy="118692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Un taux record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(+ 4 points en un an)</a:t>
            </a:r>
          </a:p>
          <a:p>
            <a:endParaRPr lang="fr-FR" sz="11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Une qualité des situations également plus favorable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(situations d’une durée de plus de 6 mois intégrant formation, alternance et emploi). 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8F21AF-5348-B7DC-5EF6-7583D1A5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1" y="3156717"/>
            <a:ext cx="11131738" cy="29197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913FBA-4395-B527-9574-0FC737ED4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8DA7"/>
                </a:highlight>
                <a:latin typeface="Fira Sans SemiBold" panose="020B0603050000020004" pitchFamily="34" charset="0"/>
              </a:rPr>
              <a:t>La typologie des publics accompagnés en 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577138" y="1613790"/>
            <a:ext cx="10753962" cy="118692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15 268</a:t>
            </a:r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jeunes accueillis en 2021</a:t>
            </a:r>
            <a:br>
              <a:rPr lang="fr-FR" sz="2200" dirty="0">
                <a:solidFill>
                  <a:schemeClr val="tx1"/>
                </a:solidFill>
                <a:latin typeface="+mj-lt"/>
              </a:rPr>
            </a:b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Des profils toujours plus éloignés de l’emploi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400" dirty="0">
              <a:solidFill>
                <a:schemeClr val="tx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347176-5C4A-D0D6-771C-FFDBEF22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 t="2105" r="2920" b="5242"/>
          <a:stretch/>
        </p:blipFill>
        <p:spPr>
          <a:xfrm>
            <a:off x="577138" y="2678034"/>
            <a:ext cx="10742415" cy="38641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8290AB-97DD-A3D6-7404-899F59461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3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8DA7"/>
                </a:highlight>
                <a:latin typeface="Fira Sans SemiBold" panose="020B0603050000020004" pitchFamily="34" charset="0"/>
              </a:rPr>
              <a:t>Modèle économique "moyen" observé en 2020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654961" y="3461654"/>
            <a:ext cx="4053227" cy="118692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2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Répartition "moyenne" des charges d'exploitation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Intègre les contributions en nature et les estimations de coûts pour ceux qui bénéficient de gratuité de locaux et/ou de personnel</a:t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Écarts importants d'une E2C à l'autre suivant les historiques et conditions locales </a:t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Hors charges exceptionnelles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  <a:highlight>
                <a:srgbClr val="FFCB70"/>
              </a:highlight>
              <a:latin typeface="+mj-lt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44A5841-73A4-F03E-AEF4-330100240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611287"/>
              </p:ext>
            </p:extLst>
          </p:nvPr>
        </p:nvGraphicFramePr>
        <p:xfrm>
          <a:off x="4990290" y="1019494"/>
          <a:ext cx="7905781" cy="630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8FEC105-ACB3-3D9A-541B-CFFCE82F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D08FBEC-F1F1-FFD9-4605-114512255148}"/>
              </a:ext>
            </a:extLst>
          </p:cNvPr>
          <p:cNvSpPr txBox="1">
            <a:spLocks/>
          </p:cNvSpPr>
          <p:nvPr/>
        </p:nvSpPr>
        <p:spPr>
          <a:xfrm>
            <a:off x="1000647" y="1604629"/>
            <a:ext cx="10969787" cy="253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83832"/>
                </a:highlight>
                <a:latin typeface="Fira Sans SemiBold" panose="020B0603050000020004" pitchFamily="34" charset="0"/>
              </a:rPr>
              <a:t>L’organisation du Réseau </a:t>
            </a:r>
            <a:b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83832"/>
                </a:highlight>
                <a:latin typeface="Fira Sans SemiBold" panose="020B0603050000020004" pitchFamily="34" charset="0"/>
              </a:rPr>
            </a:br>
            <a:r>
              <a:rPr lang="fr-F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83832"/>
                </a:highlight>
                <a:latin typeface="Fira Sans SemiBold" panose="020B0603050000020004" pitchFamily="34" charset="0"/>
              </a:rPr>
              <a:t>et les partenariats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26155E-F610-A815-1303-E3736433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83832"/>
                </a:highlight>
                <a:latin typeface="Fira Sans SemiBold" panose="020B0603050000020004" pitchFamily="34" charset="0"/>
              </a:rPr>
              <a:t>Le déploiement d’une expertise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C8602-7992-D23D-985A-BB8FDC9BE952}"/>
              </a:ext>
            </a:extLst>
          </p:cNvPr>
          <p:cNvSpPr txBox="1"/>
          <p:nvPr/>
        </p:nvSpPr>
        <p:spPr>
          <a:xfrm>
            <a:off x="529526" y="1436181"/>
            <a:ext cx="106818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>
                <a:latin typeface="+mj-lt"/>
              </a:rPr>
              <a:t>Créé par et pour les E2C, le Réseau E2C France développe son expertise 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sur 6 activités</a:t>
            </a:r>
          </a:p>
          <a:p>
            <a:pPr>
              <a:buClr>
                <a:schemeClr val="tx1"/>
              </a:buClr>
            </a:pPr>
            <a:endParaRPr lang="fr-FR" sz="2200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DFC149-42BE-1795-F241-AD894CB7E06F}"/>
              </a:ext>
            </a:extLst>
          </p:cNvPr>
          <p:cNvSpPr txBox="1"/>
          <p:nvPr/>
        </p:nvSpPr>
        <p:spPr>
          <a:xfrm>
            <a:off x="529525" y="2334512"/>
            <a:ext cx="50548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Labellisation &amp; données </a:t>
            </a:r>
            <a:r>
              <a:rPr lang="fr-FR" sz="2000" dirty="0"/>
              <a:t>: Respect de la Charte des principes, gestion des marques, du processus de labellisation, des données d’activité </a:t>
            </a:r>
          </a:p>
          <a:p>
            <a:pPr marL="0" indent="0">
              <a:buNone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Pédagogie-formation-APC </a:t>
            </a:r>
            <a:r>
              <a:rPr lang="fr-FR" sz="2000" dirty="0"/>
              <a:t>: Parcours des jeunes, Attestation de Compétences Acquises, rencontres pédagogiques</a:t>
            </a:r>
          </a:p>
          <a:p>
            <a:pPr marL="0" indent="0">
              <a:buNone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Gestion des connaissances </a:t>
            </a:r>
            <a:r>
              <a:rPr lang="fr-FR" sz="2000" dirty="0"/>
              <a:t>: Culture du partage, mutualisation des pratiques</a:t>
            </a:r>
          </a:p>
          <a:p>
            <a:pPr marL="0" indent="0">
              <a:buNone/>
            </a:pPr>
            <a:endParaRPr lang="fr-FR" sz="2000" dirty="0"/>
          </a:p>
          <a:p>
            <a:pPr>
              <a:buClr>
                <a:schemeClr val="tx1"/>
              </a:buClr>
            </a:pP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A3800E-CAFB-5232-96BB-4E2CA2FA5769}"/>
              </a:ext>
            </a:extLst>
          </p:cNvPr>
          <p:cNvSpPr txBox="1"/>
          <p:nvPr/>
        </p:nvSpPr>
        <p:spPr>
          <a:xfrm>
            <a:off x="6017077" y="2334512"/>
            <a:ext cx="57188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Structuration des partenariats </a:t>
            </a:r>
            <a:r>
              <a:rPr lang="fr-FR" sz="2000" dirty="0"/>
              <a:t>: Prospection des entreprises et fondations, élaboration de conventions, bilan des partenariats </a:t>
            </a:r>
          </a:p>
          <a:p>
            <a:pPr>
              <a:buClr>
                <a:schemeClr val="tx1"/>
              </a:buClr>
            </a:pPr>
            <a:endParaRPr lang="fr-FR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Communication interne / externe </a:t>
            </a:r>
            <a:r>
              <a:rPr lang="fr-FR" sz="2000" dirty="0"/>
              <a:t>: Community management, relations publiques et relations presse, gestion des documents d’information</a:t>
            </a:r>
            <a:br>
              <a:rPr lang="fr-FR" sz="2000" dirty="0"/>
            </a:br>
            <a:endParaRPr lang="fr-FR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highlight>
                  <a:srgbClr val="35C4C4"/>
                </a:highlight>
                <a:latin typeface="+mj-lt"/>
              </a:rPr>
              <a:t>Études &amp; développement </a:t>
            </a:r>
            <a:r>
              <a:rPr lang="fr-FR" sz="2000" dirty="0"/>
              <a:t>: Études de faisabilité de création d'Écoles, accompagnement des membres, gestion des données financières, études et enquêtes</a:t>
            </a:r>
          </a:p>
          <a:p>
            <a:pPr>
              <a:buClr>
                <a:schemeClr val="tx1"/>
              </a:buClr>
            </a:pPr>
            <a:endParaRPr lang="fr-FR" sz="2000" dirty="0"/>
          </a:p>
          <a:p>
            <a:pPr>
              <a:buClr>
                <a:schemeClr val="tx1"/>
              </a:buClr>
            </a:pPr>
            <a:endParaRPr lang="fr-FR" sz="2000" dirty="0"/>
          </a:p>
          <a:p>
            <a:pPr>
              <a:buClr>
                <a:schemeClr val="tx1"/>
              </a:buClr>
            </a:pP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F8E48B-1708-ADB8-E914-D01FEDBF6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83832"/>
                </a:highlight>
                <a:latin typeface="Fira Sans SemiBold" panose="020B0603050000020004" pitchFamily="34" charset="0"/>
              </a:rPr>
              <a:t>Les partenaires du Réseau E2C France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C8602-7992-D23D-985A-BB8FDC9BE952}"/>
              </a:ext>
            </a:extLst>
          </p:cNvPr>
          <p:cNvSpPr txBox="1"/>
          <p:nvPr/>
        </p:nvSpPr>
        <p:spPr>
          <a:xfrm>
            <a:off x="590259" y="1549200"/>
            <a:ext cx="483793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Entreprises et Fondations</a:t>
            </a:r>
          </a:p>
          <a:p>
            <a:pPr>
              <a:buClr>
                <a:schemeClr val="tx1"/>
              </a:buClr>
            </a:pPr>
            <a:endParaRPr lang="fr-FR" sz="2200" dirty="0">
              <a:latin typeface="+mj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0CA31AF-AD3E-BDA5-E5D1-1DCC6C13FEDE}"/>
              </a:ext>
            </a:extLst>
          </p:cNvPr>
          <p:cNvSpPr txBox="1"/>
          <p:nvPr/>
        </p:nvSpPr>
        <p:spPr>
          <a:xfrm>
            <a:off x="740504" y="4645582"/>
            <a:ext cx="483793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Institutions</a:t>
            </a:r>
          </a:p>
          <a:p>
            <a:pPr>
              <a:buClr>
                <a:schemeClr val="tx1"/>
              </a:buClr>
            </a:pPr>
            <a:endParaRPr lang="fr-FR" sz="2200" dirty="0">
              <a:latin typeface="+mj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43DA0F0C-A544-B270-C7BB-8BEC8A561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45" y="2308577"/>
            <a:ext cx="1798572" cy="45346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89B6FF2-3186-890A-8183-437B42D7C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739" r="10626" b="26739"/>
          <a:stretch/>
        </p:blipFill>
        <p:spPr>
          <a:xfrm>
            <a:off x="7739742" y="2248493"/>
            <a:ext cx="1754842" cy="57300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2CC159E-7B15-BA5E-E461-A94D915AE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13" y="2920269"/>
            <a:ext cx="1378653" cy="25445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29B2AB6-76AC-5162-0EA0-6CDB4BBE8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2" y="3475304"/>
            <a:ext cx="459380" cy="45938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21A47CD-E75D-61A5-7231-53E486A0BA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8769" r="4101" b="23489"/>
          <a:stretch/>
        </p:blipFill>
        <p:spPr>
          <a:xfrm>
            <a:off x="10496410" y="2332103"/>
            <a:ext cx="1283265" cy="45780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413417-C9E0-6B34-9C41-68D7F7A15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70" y="3849406"/>
            <a:ext cx="1477812" cy="36337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4B0B72C-A0B8-9DFF-847B-2223A3966A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135" y="1556175"/>
            <a:ext cx="1938617" cy="45780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6E12328-C2A4-CF77-6CCE-57E5096EA7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527" y="1416734"/>
            <a:ext cx="1877816" cy="69209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DE5C2B41-33C1-9941-2B5B-CB8B0C74A6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5" y="2834986"/>
            <a:ext cx="851286" cy="851286"/>
          </a:xfrm>
          <a:prstGeom prst="rect">
            <a:avLst/>
          </a:prstGeom>
        </p:spPr>
      </p:pic>
      <p:pic>
        <p:nvPicPr>
          <p:cNvPr id="53" name="Picture 4" descr="Ikea">
            <a:extLst>
              <a:ext uri="{FF2B5EF4-FFF2-40B4-BE49-F238E27FC236}">
                <a16:creationId xmlns:a16="http://schemas.microsoft.com/office/drawing/2014/main" id="{D81EC9CD-865E-17A4-5429-572CE718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5" y="2719465"/>
            <a:ext cx="1172841" cy="5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31BC3C29-D795-55A7-E2BB-4E7BE499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71" y="2955136"/>
            <a:ext cx="789032" cy="6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E91B027-7BC6-CE5C-AC5D-398BC10350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97" y="3104687"/>
            <a:ext cx="1656023" cy="61483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1D4DF50B-AA2D-2D0F-68DE-0EB250A562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1" y="3854309"/>
            <a:ext cx="322452" cy="322452"/>
          </a:xfrm>
          <a:prstGeom prst="rect">
            <a:avLst/>
          </a:prstGeom>
        </p:spPr>
      </p:pic>
      <p:pic>
        <p:nvPicPr>
          <p:cNvPr id="58" name="Image 5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73DA54-CA38-C634-F7D7-BA0C6E02CD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82" y="3626251"/>
            <a:ext cx="892298" cy="32447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C023F93-8F5E-56E4-3A6A-06FC182654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1" y="3760778"/>
            <a:ext cx="975112" cy="490584"/>
          </a:xfrm>
          <a:prstGeom prst="rect">
            <a:avLst/>
          </a:prstGeom>
        </p:spPr>
      </p:pic>
      <p:pic>
        <p:nvPicPr>
          <p:cNvPr id="60" name="Image 5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0768EE3-54F9-451C-4E2F-2EB348C430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92" y="3050279"/>
            <a:ext cx="789033" cy="486821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2A6C5B-3751-9FE2-50C6-B371CA5E2D4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42" y="2777134"/>
            <a:ext cx="444339" cy="391567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D2BB879F-3987-2D67-FBCE-07219BD284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30" y="1969790"/>
            <a:ext cx="1986333" cy="69521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E730449D-A794-7AC9-AC85-ED8E54E68F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17" y="2678165"/>
            <a:ext cx="954227" cy="85754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10AC57FF-6175-BE7E-D563-AF84E9DA29D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" y="6057717"/>
            <a:ext cx="1423892" cy="390422"/>
          </a:xfrm>
          <a:prstGeom prst="rect">
            <a:avLst/>
          </a:prstGeom>
        </p:spPr>
      </p:pic>
      <p:pic>
        <p:nvPicPr>
          <p:cNvPr id="69" name="Picture 2" descr="RÃ©sultat de recherche d'images pour &quot;pole emploi&quot;">
            <a:extLst>
              <a:ext uri="{FF2B5EF4-FFF2-40B4-BE49-F238E27FC236}">
                <a16:creationId xmlns:a16="http://schemas.microsoft.com/office/drawing/2014/main" id="{AE689D20-C773-1A0F-C650-E3BF9EC8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84" y="5647997"/>
            <a:ext cx="950245" cy="7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9CB8397-76A0-6D74-90E0-BB5890EFD20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77" y="5119572"/>
            <a:ext cx="1147670" cy="385232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8A659AFB-D1FE-2880-64F6-65C8957745E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85" y="5975380"/>
            <a:ext cx="1342449" cy="46448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62E858F2-E6AF-ED38-2363-BD67983AE1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83" y="5961314"/>
            <a:ext cx="1165111" cy="454550"/>
          </a:xfrm>
          <a:prstGeom prst="rect">
            <a:avLst/>
          </a:prstGeom>
        </p:spPr>
      </p:pic>
      <p:pic>
        <p:nvPicPr>
          <p:cNvPr id="73" name="Image 7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EB8AFE-FBA4-0BFF-E212-ADBA36EA80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7" y="5106218"/>
            <a:ext cx="1758126" cy="6791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DDF80E79-D7EA-AD81-203B-EAA678651EB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7" b="21537"/>
          <a:stretch/>
        </p:blipFill>
        <p:spPr>
          <a:xfrm>
            <a:off x="2834358" y="4754068"/>
            <a:ext cx="1391636" cy="1043941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AC399672-ABA4-CEAB-AD57-AC4B0521C41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342" y="4761545"/>
            <a:ext cx="1125144" cy="925022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B9F19FF-9019-8072-EFD3-114D4BF6EFA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5" y="5005151"/>
            <a:ext cx="1490100" cy="1141206"/>
          </a:xfrm>
          <a:prstGeom prst="rect">
            <a:avLst/>
          </a:prstGeom>
        </p:spPr>
      </p:pic>
      <p:pic>
        <p:nvPicPr>
          <p:cNvPr id="78" name="Picture 6" descr="Résultat de recherche d'images pour &quot;macif&quot;">
            <a:extLst>
              <a:ext uri="{FF2B5EF4-FFF2-40B4-BE49-F238E27FC236}">
                <a16:creationId xmlns:a16="http://schemas.microsoft.com/office/drawing/2014/main" id="{504444EF-A7B0-492A-A0CE-B8AE2343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42" y="5129539"/>
            <a:ext cx="412134" cy="4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5989BC6B-FBF4-95A5-530F-18054105D80C}"/>
              </a:ext>
            </a:extLst>
          </p:cNvPr>
          <p:cNvSpPr txBox="1"/>
          <p:nvPr/>
        </p:nvSpPr>
        <p:spPr>
          <a:xfrm>
            <a:off x="9376215" y="4558773"/>
            <a:ext cx="231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Partenaires de la Fondation Édith CRESSON pour les E2C</a:t>
            </a:r>
          </a:p>
        </p:txBody>
      </p:sp>
      <p:pic>
        <p:nvPicPr>
          <p:cNvPr id="80" name="Picture 4" descr="Résultat de recherche d'images pour &quot;groupe herve&quot;">
            <a:extLst>
              <a:ext uri="{FF2B5EF4-FFF2-40B4-BE49-F238E27FC236}">
                <a16:creationId xmlns:a16="http://schemas.microsoft.com/office/drawing/2014/main" id="{F1ED33C8-8B42-0CD7-3A28-6BC65281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68" y="5647997"/>
            <a:ext cx="1199166" cy="4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ésultat de recherche d'images pour &quot;engie&quot;">
            <a:extLst>
              <a:ext uri="{FF2B5EF4-FFF2-40B4-BE49-F238E27FC236}">
                <a16:creationId xmlns:a16="http://schemas.microsoft.com/office/drawing/2014/main" id="{74A97D85-FFBB-53B5-48B7-D265CA94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7" y="6043629"/>
            <a:ext cx="725581" cy="3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1B7AC06A-9ED1-B0A3-64C2-91E48875E824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19760"/>
          <a:stretch/>
        </p:blipFill>
        <p:spPr>
          <a:xfrm>
            <a:off x="10834544" y="5575754"/>
            <a:ext cx="937836" cy="567195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4BA28E5F-A618-1C3D-1917-21E9852E8A6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53" y="5106218"/>
            <a:ext cx="966609" cy="483305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D9753124-330C-5E4E-C77C-F74B736C22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8769" r="4101" b="23489"/>
          <a:stretch/>
        </p:blipFill>
        <p:spPr>
          <a:xfrm>
            <a:off x="10684049" y="6057717"/>
            <a:ext cx="1048619" cy="374098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CAB7DBBA-F314-427E-5F64-E270355A21AF}"/>
              </a:ext>
            </a:extLst>
          </p:cNvPr>
          <p:cNvSpPr txBox="1"/>
          <p:nvPr/>
        </p:nvSpPr>
        <p:spPr>
          <a:xfrm>
            <a:off x="7402242" y="4080691"/>
            <a:ext cx="39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Fondation Édith CRESSON pour les E2C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405CE01-CF23-799B-605F-9F528A7EBD9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1388CC6-5223-2BCB-3A85-E85FAF4B9408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17219" r="15368" b="12848"/>
          <a:stretch/>
        </p:blipFill>
        <p:spPr>
          <a:xfrm>
            <a:off x="8614813" y="1370906"/>
            <a:ext cx="1030844" cy="8458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5093DE-75A3-999A-091A-F4A2ED5DD2D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1" y="1413606"/>
            <a:ext cx="1556414" cy="653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A1B36-2706-1D9C-9AE1-CE0744E5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3" y="2165091"/>
            <a:ext cx="1512377" cy="3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5509E62-64EE-2CB0-938B-88FA03CD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59" y="2130538"/>
            <a:ext cx="1265469" cy="4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6FDB90-0B8A-5927-5A03-8F867B44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82" y="2855058"/>
            <a:ext cx="958735" cy="5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55CF8E-AD2E-588F-6ADB-8AED423A2EF6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17" y="2916992"/>
            <a:ext cx="669327" cy="82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902DE2-2531-0FB9-D5D4-26B250D960B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98" y="3628504"/>
            <a:ext cx="820689" cy="6123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509A5B-10BD-EAC2-A248-C2D5A858660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33" y="3369258"/>
            <a:ext cx="1083550" cy="460509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E872F6-8C60-414D-415E-F89F85306E9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20" y="2153089"/>
            <a:ext cx="1138059" cy="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429704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L’origine du dispositif E2C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723A156-222B-313F-4B42-8084BC599914}"/>
              </a:ext>
            </a:extLst>
          </p:cNvPr>
          <p:cNvSpPr txBox="1">
            <a:spLocks/>
          </p:cNvSpPr>
          <p:nvPr/>
        </p:nvSpPr>
        <p:spPr>
          <a:xfrm>
            <a:off x="760257" y="1789661"/>
            <a:ext cx="10328744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Présenté dès 1995 par Édith CRESSON, </a:t>
            </a:r>
            <a:r>
              <a:rPr lang="fr-FR" sz="2000" i="1" dirty="0"/>
              <a:t>le Livre Blanc "Enseigner et apprendre - vers une société cognitive" </a:t>
            </a:r>
            <a:r>
              <a:rPr lang="fr-FR" sz="2000" dirty="0"/>
              <a:t>propose un outil pour lutter contre le risque d'exclusion des jeunes adultes sortis sans diplôme des systèmes éducatifs européens.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L’École de la 2</a:t>
            </a:r>
            <a:r>
              <a:rPr lang="fr-FR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e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 Chance, un concept novateur en Europe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19CAF2-8ED8-F38B-61C9-313D3FA267A7}"/>
              </a:ext>
            </a:extLst>
          </p:cNvPr>
          <p:cNvSpPr/>
          <p:nvPr/>
        </p:nvSpPr>
        <p:spPr bwMode="auto">
          <a:xfrm>
            <a:off x="770649" y="3410843"/>
            <a:ext cx="10797871" cy="67939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3d prstMaterial="metal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L’E2C se fonde sur </a:t>
            </a:r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3 grands principes </a:t>
            </a:r>
            <a:r>
              <a:rPr lang="fr-FR" sz="2000" dirty="0">
                <a:solidFill>
                  <a:schemeClr val="tx1"/>
                </a:solidFill>
              </a:rPr>
              <a:t>exposés dans le Livre Blanc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14ADA-7C6E-89FA-8134-24985B0FDDBF}"/>
              </a:ext>
            </a:extLst>
          </p:cNvPr>
          <p:cNvSpPr/>
          <p:nvPr/>
        </p:nvSpPr>
        <p:spPr bwMode="auto">
          <a:xfrm>
            <a:off x="1237335" y="4385774"/>
            <a:ext cx="3302859" cy="9183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3d prstMaterial="metal"/>
          </a:bodyPr>
          <a:lstStyle/>
          <a:p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faire plus </a:t>
            </a:r>
            <a:r>
              <a:rPr lang="fr-FR" sz="2000" dirty="0">
                <a:solidFill>
                  <a:schemeClr val="tx1"/>
                </a:solidFill>
              </a:rPr>
              <a:t>pour tenir compte de leur situation sociale et de leur sentiment d’exclusion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EB6BD-0DA1-81E4-AEE1-9A6202AB8C04}"/>
              </a:ext>
            </a:extLst>
          </p:cNvPr>
          <p:cNvSpPr/>
          <p:nvPr/>
        </p:nvSpPr>
        <p:spPr bwMode="auto">
          <a:xfrm>
            <a:off x="4537126" y="4280824"/>
            <a:ext cx="3302859" cy="9183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3d prstMaterial="metal"/>
          </a:bodyPr>
          <a:lstStyle/>
          <a:p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associer dès le départ les entreprises </a:t>
            </a:r>
            <a:r>
              <a:rPr lang="fr-FR" sz="2000" dirty="0">
                <a:solidFill>
                  <a:schemeClr val="tx1"/>
                </a:solidFill>
              </a:rPr>
              <a:t>à l’effort de formation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DF5BC-29B7-8507-F0AA-084AC2AA5FE1}"/>
              </a:ext>
            </a:extLst>
          </p:cNvPr>
          <p:cNvSpPr/>
          <p:nvPr/>
        </p:nvSpPr>
        <p:spPr bwMode="auto">
          <a:xfrm>
            <a:off x="8092440" y="4456284"/>
            <a:ext cx="3302859" cy="9183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3d prstMaterial="metal"/>
          </a:bodyPr>
          <a:lstStyle/>
          <a:p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utiliser des pédagogies actives </a:t>
            </a:r>
            <a:r>
              <a:rPr lang="fr-FR" sz="2000" dirty="0">
                <a:solidFill>
                  <a:schemeClr val="tx1"/>
                </a:solidFill>
              </a:rPr>
              <a:t>: mise en action plutôt qu’apprentissage passif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932DC7-D069-3276-BAF3-23FCF60F275E}"/>
              </a:ext>
            </a:extLst>
          </p:cNvPr>
          <p:cNvSpPr txBox="1"/>
          <p:nvPr/>
        </p:nvSpPr>
        <p:spPr>
          <a:xfrm>
            <a:off x="887475" y="5685306"/>
            <a:ext cx="106021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fr-FR" i="1" dirty="0">
                <a:ln/>
                <a:effectLst/>
              </a:rPr>
              <a:t>2010 : un nouvel indicateur mis en place en Europe pour suivre les jeunes de 15 à 29 ans qui ne sont ni à l'emploi ni en formation : les NEET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1AD30B-53B6-CBA7-F64C-A8B14903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429704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 L’institutionnalisation du dispositif en France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4CF8D5-66A4-ACFF-B1A6-14BAAF37A1F9}"/>
              </a:ext>
            </a:extLst>
          </p:cNvPr>
          <p:cNvSpPr/>
          <p:nvPr/>
        </p:nvSpPr>
        <p:spPr bwMode="auto">
          <a:xfrm>
            <a:off x="760965" y="1988698"/>
            <a:ext cx="2300287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35C4C4"/>
                </a:highlight>
                <a:latin typeface="+mj-lt"/>
              </a:rPr>
              <a:t>2003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Élaboration de la Charte des Principes Fondamentaux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9591ED-0D5A-FE3F-89D5-D7D4AECE77EB}"/>
              </a:ext>
            </a:extLst>
          </p:cNvPr>
          <p:cNvSpPr/>
          <p:nvPr/>
        </p:nvSpPr>
        <p:spPr bwMode="auto">
          <a:xfrm>
            <a:off x="3241786" y="2044933"/>
            <a:ext cx="2208341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99C5E5"/>
                </a:highlight>
                <a:latin typeface="+mj-lt"/>
              </a:rPr>
              <a:t>Juin 2004 </a:t>
            </a:r>
            <a:br>
              <a:rPr lang="fr-FR" sz="2000" dirty="0">
                <a:solidFill>
                  <a:schemeClr val="tx1"/>
                </a:solidFill>
                <a:latin typeface="+mj-lt"/>
              </a:rPr>
            </a:br>
            <a:r>
              <a:rPr lang="fr-FR" dirty="0">
                <a:solidFill>
                  <a:schemeClr val="tx1"/>
                </a:solidFill>
              </a:rPr>
              <a:t>6 E2C créent le Réseau E2C France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82F88F-F698-05BE-7A69-DB5255C437FC}"/>
              </a:ext>
            </a:extLst>
          </p:cNvPr>
          <p:cNvSpPr/>
          <p:nvPr/>
        </p:nvSpPr>
        <p:spPr bwMode="auto">
          <a:xfrm>
            <a:off x="5767355" y="2011370"/>
            <a:ext cx="2764395" cy="8268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Septembre 2007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Étude et recommandations pour l’essaimage du dispositif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1FC716-DB4D-E757-FD97-FD1A8F739440}"/>
              </a:ext>
            </a:extLst>
          </p:cNvPr>
          <p:cNvSpPr/>
          <p:nvPr/>
        </p:nvSpPr>
        <p:spPr bwMode="auto">
          <a:xfrm>
            <a:off x="8867016" y="2165335"/>
            <a:ext cx="2795457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F78DA7"/>
                </a:highlight>
                <a:latin typeface="+mj-lt"/>
              </a:rPr>
              <a:t>Décembre 2007</a:t>
            </a:r>
            <a:r>
              <a:rPr lang="fr-FR" sz="2000" dirty="0">
                <a:solidFill>
                  <a:schemeClr val="tx1"/>
                </a:solidFill>
                <a:highlight>
                  <a:srgbClr val="F78DA7"/>
                </a:highlight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Loi et décret d’application sur les Écoles de la 2</a:t>
            </a:r>
            <a:r>
              <a:rPr lang="fr-FR" baseline="30000" dirty="0">
                <a:solidFill>
                  <a:schemeClr val="tx1"/>
                </a:solidFill>
              </a:rPr>
              <a:t>e</a:t>
            </a:r>
            <a:r>
              <a:rPr lang="fr-FR" dirty="0">
                <a:solidFill>
                  <a:schemeClr val="tx1"/>
                </a:solidFill>
              </a:rPr>
              <a:t> Chance</a:t>
            </a:r>
            <a:endParaRPr lang="fr-FR" sz="2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16AEF0-9F0B-0650-3179-D3782593585F}"/>
              </a:ext>
            </a:extLst>
          </p:cNvPr>
          <p:cNvSpPr/>
          <p:nvPr/>
        </p:nvSpPr>
        <p:spPr bwMode="auto">
          <a:xfrm>
            <a:off x="705413" y="3581705"/>
            <a:ext cx="2045845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9BD5D4"/>
                </a:highlight>
                <a:latin typeface="+mj-lt"/>
              </a:rPr>
              <a:t>Octobre 2016 </a:t>
            </a:r>
            <a:r>
              <a:rPr lang="fr-FR" dirty="0">
                <a:solidFill>
                  <a:schemeClr val="tx1"/>
                </a:solidFill>
              </a:rPr>
              <a:t>Label qualité approuvé par le CNEFOP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D51CD3-0072-E69F-21B6-95B73C16EE82}"/>
              </a:ext>
            </a:extLst>
          </p:cNvPr>
          <p:cNvSpPr/>
          <p:nvPr/>
        </p:nvSpPr>
        <p:spPr bwMode="auto">
          <a:xfrm>
            <a:off x="3223748" y="3614865"/>
            <a:ext cx="2537196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E6B10F"/>
                </a:highlight>
                <a:latin typeface="+mj-lt"/>
              </a:rPr>
              <a:t>Mars 2013</a:t>
            </a:r>
            <a:r>
              <a:rPr lang="fr-FR" sz="2000" dirty="0">
                <a:solidFill>
                  <a:schemeClr val="tx1"/>
                </a:solidFill>
                <a:highlight>
                  <a:srgbClr val="E6B10F"/>
                </a:highlight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Convention Pluriannuelle d’Objectifs État E2C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DF972F-6A14-5CAD-65ED-D581562E9704}"/>
              </a:ext>
            </a:extLst>
          </p:cNvPr>
          <p:cNvSpPr/>
          <p:nvPr/>
        </p:nvSpPr>
        <p:spPr bwMode="auto">
          <a:xfrm>
            <a:off x="5860809" y="3614865"/>
            <a:ext cx="3006208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FFBA8E"/>
                </a:highlight>
                <a:latin typeface="+mj-lt"/>
              </a:rPr>
              <a:t>Février – Mai 2009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Taxe d’Apprentissage et circulaire sur le financement État Région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D8FAF9-F78D-005E-46CE-006080824D2D}"/>
              </a:ext>
            </a:extLst>
          </p:cNvPr>
          <p:cNvSpPr/>
          <p:nvPr/>
        </p:nvSpPr>
        <p:spPr bwMode="auto">
          <a:xfrm>
            <a:off x="8960471" y="3611888"/>
            <a:ext cx="2657274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FFCB70"/>
                </a:highlight>
                <a:latin typeface="+mj-lt"/>
              </a:rPr>
              <a:t>Janvier 2009</a:t>
            </a:r>
            <a:r>
              <a:rPr lang="fr-FR" sz="2000" dirty="0">
                <a:solidFill>
                  <a:schemeClr val="tx1"/>
                </a:solidFill>
                <a:highlight>
                  <a:srgbClr val="FFCB70"/>
                </a:highlight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Avis ministériels sur le processus de labellisation</a:t>
            </a: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6FFB8F-2872-FDFC-38E6-493784A5803F}"/>
              </a:ext>
            </a:extLst>
          </p:cNvPr>
          <p:cNvSpPr/>
          <p:nvPr/>
        </p:nvSpPr>
        <p:spPr bwMode="auto">
          <a:xfrm>
            <a:off x="705413" y="5074269"/>
            <a:ext cx="3373713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99C5E5"/>
                </a:highlight>
                <a:latin typeface="+mj-lt"/>
              </a:rPr>
              <a:t>Novembre 2018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Soutien de l’État avec le Plan d’Investissement dans les Compétences (PIC)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DEC240-B669-8D8B-A44D-6AF78545D0AA}"/>
              </a:ext>
            </a:extLst>
          </p:cNvPr>
          <p:cNvSpPr/>
          <p:nvPr/>
        </p:nvSpPr>
        <p:spPr bwMode="auto">
          <a:xfrm>
            <a:off x="4290216" y="5107593"/>
            <a:ext cx="3777612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35C4C4"/>
                </a:highlight>
                <a:latin typeface="+mj-lt"/>
              </a:rPr>
              <a:t>Décembre 2019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Le Réseau E2C France reconnu instance </a:t>
            </a:r>
            <a:r>
              <a:rPr lang="fr-FR" dirty="0" err="1">
                <a:solidFill>
                  <a:schemeClr val="tx1"/>
                </a:solidFill>
              </a:rPr>
              <a:t>labellisatrice</a:t>
            </a:r>
            <a:r>
              <a:rPr lang="fr-FR" dirty="0">
                <a:solidFill>
                  <a:schemeClr val="tx1"/>
                </a:solidFill>
              </a:rPr>
              <a:t> par France Compétences</a:t>
            </a:r>
          </a:p>
          <a:p>
            <a:pPr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B0E5B3-11DA-CF9F-3814-41E303989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45A6DB-92CD-5C0E-926F-BA727A8C3D0C}"/>
              </a:ext>
            </a:extLst>
          </p:cNvPr>
          <p:cNvSpPr/>
          <p:nvPr/>
        </p:nvSpPr>
        <p:spPr bwMode="auto">
          <a:xfrm>
            <a:off x="8355444" y="4972421"/>
            <a:ext cx="2899681" cy="793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highlight>
                  <a:srgbClr val="F78DA7"/>
                </a:highlight>
                <a:latin typeface="+mj-lt"/>
              </a:rPr>
              <a:t>Juin 2022</a:t>
            </a:r>
          </a:p>
          <a:p>
            <a:pPr>
              <a:spcAft>
                <a:spcPts val="0"/>
              </a:spcAft>
            </a:pPr>
            <a:r>
              <a:rPr lang="fr-FR" dirty="0"/>
              <a:t>Extension aux jeunes diplômés de niveau 4 éloignés de l’emploi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 Un dispositif reconnu et engagé</a:t>
            </a:r>
            <a:endParaRPr lang="fr-FR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BA8E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31A5476-28C0-B8E2-097E-700E3B2B36C0}"/>
              </a:ext>
            </a:extLst>
          </p:cNvPr>
          <p:cNvSpPr txBox="1">
            <a:spLocks/>
          </p:cNvSpPr>
          <p:nvPr/>
        </p:nvSpPr>
        <p:spPr>
          <a:xfrm>
            <a:off x="781850" y="1633808"/>
            <a:ext cx="5777976" cy="147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Loi</a:t>
            </a:r>
            <a:r>
              <a:rPr lang="fr-FR" sz="2000" dirty="0"/>
              <a:t> </a:t>
            </a:r>
          </a:p>
          <a:p>
            <a:pPr algn="l"/>
            <a:endParaRPr lang="fr-FR" sz="800" dirty="0"/>
          </a:p>
          <a:p>
            <a:pPr algn="l"/>
            <a:r>
              <a:rPr lang="fr-FR" sz="1900" dirty="0"/>
              <a:t>Le public : </a:t>
            </a:r>
            <a:r>
              <a:rPr lang="fr-FR" sz="1900" dirty="0">
                <a:highlight>
                  <a:srgbClr val="9BD5D4"/>
                </a:highlight>
                <a:latin typeface="+mj-lt"/>
              </a:rPr>
              <a:t>16-25 ans sans qualification professionnelle </a:t>
            </a:r>
            <a:r>
              <a:rPr lang="fr-FR" sz="1900" dirty="0"/>
              <a:t>et depuis juin 2022 extension possible aux </a:t>
            </a:r>
            <a:r>
              <a:rPr lang="fr-FR" sz="1900" dirty="0">
                <a:highlight>
                  <a:srgbClr val="9BD5D4"/>
                </a:highlight>
                <a:latin typeface="+mj-lt"/>
              </a:rPr>
              <a:t>jeunes diplômés de niveau 4 éloignés de l’emploi</a:t>
            </a:r>
            <a:endParaRPr lang="fr-FR" sz="100" dirty="0">
              <a:highlight>
                <a:srgbClr val="9BD5D4"/>
              </a:highlight>
              <a:latin typeface="+mj-lt"/>
            </a:endParaRPr>
          </a:p>
          <a:p>
            <a:pPr algn="l"/>
            <a:r>
              <a:rPr lang="fr-FR" sz="1900" dirty="0"/>
              <a:t>Délivrance de </a:t>
            </a:r>
            <a:r>
              <a:rPr lang="fr-FR" sz="1900" dirty="0">
                <a:highlight>
                  <a:srgbClr val="9BD5D4"/>
                </a:highlight>
                <a:latin typeface="+mj-lt"/>
              </a:rPr>
              <a:t>l’attestation de compétences acquises</a:t>
            </a:r>
          </a:p>
          <a:p>
            <a:pPr algn="l"/>
            <a:endParaRPr lang="fr-FR" sz="300" dirty="0">
              <a:highlight>
                <a:srgbClr val="FFCB70"/>
              </a:highlight>
            </a:endParaRPr>
          </a:p>
          <a:p>
            <a:pPr algn="l"/>
            <a:r>
              <a:rPr lang="fr-FR" sz="1900" dirty="0">
                <a:highlight>
                  <a:srgbClr val="9BD5D4"/>
                </a:highlight>
                <a:latin typeface="+mj-lt"/>
              </a:rPr>
              <a:t>La labellisation gérée par le Réseau </a:t>
            </a:r>
            <a:r>
              <a:rPr lang="fr-FR" sz="1900" dirty="0"/>
              <a:t>(reconnue par  le CNEFOP) conditionne des financements </a:t>
            </a:r>
          </a:p>
          <a:p>
            <a:pPr algn="l"/>
            <a:r>
              <a:rPr lang="fr-FR" sz="1900" dirty="0">
                <a:highlight>
                  <a:srgbClr val="9BD5D4"/>
                </a:highlight>
                <a:latin typeface="+mj-lt"/>
              </a:rPr>
              <a:t>L'État et les Régions apportent leur concours </a:t>
            </a:r>
            <a:r>
              <a:rPr lang="fr-FR" sz="1900" dirty="0"/>
              <a:t>dans les conditions déterminées par convention.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ABA129-4026-617F-CA1F-E250F6B56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4DFAB6-0150-58EF-5A02-8280DDB183B2}"/>
              </a:ext>
            </a:extLst>
          </p:cNvPr>
          <p:cNvSpPr txBox="1"/>
          <p:nvPr/>
        </p:nvSpPr>
        <p:spPr>
          <a:xfrm>
            <a:off x="3045864" y="3251183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  <a:p>
            <a:endParaRPr lang="fr-FR" dirty="0"/>
          </a:p>
        </p:txBody>
      </p:sp>
      <p:pic>
        <p:nvPicPr>
          <p:cNvPr id="12" name="Picture 6" descr="Avocat travaillant sur contrat judiciaire - Illustration vectorielle">
            <a:extLst>
              <a:ext uri="{FF2B5EF4-FFF2-40B4-BE49-F238E27FC236}">
                <a16:creationId xmlns:a16="http://schemas.microsoft.com/office/drawing/2014/main" id="{E3AA26FB-7C57-D57A-5044-2B69A7F1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87" y="2093357"/>
            <a:ext cx="4442976" cy="29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Illustration | Vecteurs, photos et PSD gratuits">
            <a:extLst>
              <a:ext uri="{FF2B5EF4-FFF2-40B4-BE49-F238E27FC236}">
                <a16:creationId xmlns:a16="http://schemas.microsoft.com/office/drawing/2014/main" id="{02F0454C-8748-7BFC-A057-7C2599EC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0" y="4017963"/>
            <a:ext cx="3729161" cy="2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 Un dispositif reconnu et engagé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86677" y="1629119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FEBE00EF-7DD2-7237-D991-44685BD8A97D}"/>
              </a:ext>
            </a:extLst>
          </p:cNvPr>
          <p:cNvSpPr txBox="1">
            <a:spLocks/>
          </p:cNvSpPr>
          <p:nvPr/>
        </p:nvSpPr>
        <p:spPr>
          <a:xfrm>
            <a:off x="586677" y="1523058"/>
            <a:ext cx="5597719" cy="2494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Etudes</a:t>
            </a:r>
            <a:r>
              <a:rPr lang="fr-FR" sz="2000" dirty="0">
                <a:highlight>
                  <a:srgbClr val="35C4C4"/>
                </a:highlight>
              </a:rPr>
              <a:t> </a:t>
            </a:r>
          </a:p>
          <a:p>
            <a:pPr algn="l"/>
            <a:r>
              <a:rPr lang="fr-FR" sz="1900" dirty="0"/>
              <a:t>2013 : </a:t>
            </a:r>
            <a:r>
              <a:rPr lang="fr-FR" sz="1900" dirty="0">
                <a:highlight>
                  <a:srgbClr val="9BD5D4"/>
                </a:highlight>
              </a:rPr>
              <a:t>Enquête DARES </a:t>
            </a:r>
            <a:r>
              <a:rPr lang="fr-FR" sz="1900" dirty="0"/>
              <a:t>«l’E2C : la Grande École des décrocheurs motivés » </a:t>
            </a:r>
          </a:p>
          <a:p>
            <a:pPr algn="l"/>
            <a:r>
              <a:rPr lang="fr-FR" sz="1900" dirty="0"/>
              <a:t>2016 : </a:t>
            </a:r>
            <a:r>
              <a:rPr lang="fr-FR" sz="1900" dirty="0">
                <a:highlight>
                  <a:srgbClr val="9BD5D4"/>
                </a:highlight>
              </a:rPr>
              <a:t>les rapports de la Cour des Comptes </a:t>
            </a:r>
            <a:r>
              <a:rPr lang="fr-FR" sz="1900" dirty="0"/>
              <a:t>soulignent l’efficacité des dispositifs «intensifs» de deuxième chance </a:t>
            </a:r>
          </a:p>
          <a:p>
            <a:pPr algn="l"/>
            <a:r>
              <a:rPr lang="fr-FR" sz="1900" dirty="0"/>
              <a:t>2017 : </a:t>
            </a:r>
            <a:r>
              <a:rPr lang="fr-FR" sz="1900" dirty="0">
                <a:highlight>
                  <a:srgbClr val="9BD5D4"/>
                </a:highlight>
              </a:rPr>
              <a:t>note du Conseil d’Analyse Économique </a:t>
            </a:r>
            <a:r>
              <a:rPr lang="fr-FR" sz="1900" dirty="0"/>
              <a:t>qui recommande l’augmentation des effectifs en E2C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B5144A3F-902B-1561-3F76-56227BC42449}"/>
              </a:ext>
            </a:extLst>
          </p:cNvPr>
          <p:cNvSpPr txBox="1">
            <a:spLocks/>
          </p:cNvSpPr>
          <p:nvPr/>
        </p:nvSpPr>
        <p:spPr>
          <a:xfrm>
            <a:off x="6809975" y="2237794"/>
            <a:ext cx="4876800" cy="95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Apports</a:t>
            </a:r>
            <a:r>
              <a:rPr lang="fr-FR" sz="2000" dirty="0">
                <a:highlight>
                  <a:srgbClr val="35C4C4"/>
                </a:highlight>
              </a:rPr>
              <a:t> </a:t>
            </a:r>
          </a:p>
          <a:p>
            <a:pPr algn="l"/>
            <a:r>
              <a:rPr lang="fr-FR" sz="1900" dirty="0"/>
              <a:t>Participation</a:t>
            </a:r>
            <a:r>
              <a:rPr lang="fr-FR" sz="1900" dirty="0">
                <a:highlight>
                  <a:srgbClr val="9BD5D4"/>
                </a:highlight>
              </a:rPr>
              <a:t> aux concertations nationales </a:t>
            </a:r>
          </a:p>
          <a:p>
            <a:pPr algn="l"/>
            <a:r>
              <a:rPr lang="fr-FR" sz="1900" dirty="0">
                <a:highlight>
                  <a:srgbClr val="9BD5D4"/>
                </a:highlight>
              </a:rPr>
              <a:t>Auditions</a:t>
            </a:r>
            <a:r>
              <a:rPr lang="fr-FR" sz="1900" dirty="0"/>
              <a:t> par les institutionnels</a:t>
            </a:r>
          </a:p>
          <a:p>
            <a:pPr algn="l"/>
            <a:r>
              <a:rPr lang="fr-FR" sz="1900" dirty="0"/>
              <a:t>Relations suivies avec les </a:t>
            </a:r>
            <a:r>
              <a:rPr lang="fr-FR" sz="1900" dirty="0">
                <a:highlight>
                  <a:srgbClr val="9BD5D4"/>
                </a:highlight>
              </a:rPr>
              <a:t>services de l’État </a:t>
            </a:r>
            <a:r>
              <a:rPr lang="fr-FR" sz="1900" dirty="0"/>
              <a:t>: DGEFP, DGESCO, ANCT…</a:t>
            </a:r>
          </a:p>
          <a:p>
            <a:pPr algn="l"/>
            <a:r>
              <a:rPr lang="fr-FR" sz="1900" dirty="0"/>
              <a:t>Membre du </a:t>
            </a:r>
            <a:r>
              <a:rPr lang="fr-FR" sz="1900" dirty="0">
                <a:highlight>
                  <a:srgbClr val="9BD5D4"/>
                </a:highlight>
              </a:rPr>
              <a:t>Comité d’Orientation des politiques de la Jeunesse </a:t>
            </a:r>
            <a:r>
              <a:rPr lang="fr-FR" sz="1900" dirty="0"/>
              <a:t>(COJ)</a:t>
            </a:r>
          </a:p>
          <a:p>
            <a:pPr algn="l"/>
            <a:r>
              <a:rPr lang="fr-FR" sz="1900" dirty="0"/>
              <a:t>Membre de la </a:t>
            </a:r>
            <a:r>
              <a:rPr lang="fr-FR" sz="1900" dirty="0">
                <a:highlight>
                  <a:srgbClr val="9BD5D4"/>
                </a:highlight>
              </a:rPr>
              <a:t>Commission armées-Jeunesse </a:t>
            </a:r>
            <a:r>
              <a:rPr lang="fr-FR" sz="1900" dirty="0"/>
              <a:t>(CAJ)</a:t>
            </a:r>
          </a:p>
          <a:p>
            <a:pPr algn="l"/>
            <a:r>
              <a:rPr lang="fr-FR" sz="1900" dirty="0"/>
              <a:t>Membre du </a:t>
            </a:r>
            <a:r>
              <a:rPr lang="fr-FR" sz="1900" dirty="0">
                <a:highlight>
                  <a:srgbClr val="9BD5D4"/>
                </a:highlight>
              </a:rPr>
              <a:t>Comité National de pilotage de l’obligation de formation des 16-18 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ABA129-4026-617F-CA1F-E250F6B56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4DFAB6-0150-58EF-5A02-8280DDB183B2}"/>
              </a:ext>
            </a:extLst>
          </p:cNvPr>
          <p:cNvSpPr txBox="1"/>
          <p:nvPr/>
        </p:nvSpPr>
        <p:spPr>
          <a:xfrm>
            <a:off x="3047288" y="3227181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5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Un dispositif reconnu et engagé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619817" y="1916634"/>
            <a:ext cx="10392740" cy="7350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Dans le cadre du 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Plan d’Investissement dans les Compétences (PIC)</a:t>
            </a:r>
            <a:r>
              <a:rPr lang="fr-FR" sz="22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,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une convention de financement a été signée avec l’État en novembre 2018, autour de 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3 axes majeurs :</a:t>
            </a: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C8602-7992-D23D-985A-BB8FDC9BE952}"/>
              </a:ext>
            </a:extLst>
          </p:cNvPr>
          <p:cNvSpPr txBox="1"/>
          <p:nvPr/>
        </p:nvSpPr>
        <p:spPr>
          <a:xfrm>
            <a:off x="741429" y="3186334"/>
            <a:ext cx="64544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Le </a:t>
            </a:r>
            <a:r>
              <a:rPr lang="fr-FR" sz="2000" dirty="0">
                <a:highlight>
                  <a:srgbClr val="9BD5D4"/>
                </a:highlight>
                <a:latin typeface="+mj-lt"/>
              </a:rPr>
              <a:t>financement de nouveaux parcours </a:t>
            </a:r>
            <a:r>
              <a:rPr lang="fr-FR" sz="2000" dirty="0"/>
              <a:t>entre 2019 et 2022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Un </a:t>
            </a:r>
            <a:r>
              <a:rPr lang="fr-FR" sz="2000" dirty="0">
                <a:highlight>
                  <a:srgbClr val="9BD5D4"/>
                </a:highlight>
                <a:latin typeface="+mj-lt"/>
              </a:rPr>
              <a:t>soutien à la mise en œuvre de l’Approche Par Compétences </a:t>
            </a:r>
            <a:r>
              <a:rPr lang="fr-FR" sz="2000" dirty="0"/>
              <a:t>(APC)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Un </a:t>
            </a:r>
            <a:r>
              <a:rPr lang="fr-FR" sz="2000" dirty="0">
                <a:highlight>
                  <a:srgbClr val="9BD5D4"/>
                </a:highlight>
                <a:latin typeface="+mj-lt"/>
              </a:rPr>
              <a:t>soutien à l’ingénierie des systèmes d’information </a:t>
            </a:r>
            <a:r>
              <a:rPr lang="fr-FR" sz="2000" dirty="0"/>
              <a:t>du Réseau E2C France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594FEA-A04F-6808-D184-6E3F4ED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04" y="4779159"/>
            <a:ext cx="2880320" cy="9617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A60D94-A381-E0FC-50C4-506FBBB0C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9635" y="2975113"/>
            <a:ext cx="1797480" cy="16324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B964F4-4769-68FE-D759-369EC64D6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Un dispositif reconnu et engagé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074CFC-2F75-9E14-B5A1-12582A27C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99" y="1308853"/>
            <a:ext cx="9063194" cy="5247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616403" y="3801622"/>
            <a:ext cx="3136613" cy="7350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En 2021, le Réseau est composé de 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54</a:t>
            </a:r>
            <a:r>
              <a:rPr lang="fr-FR" sz="22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 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membres</a:t>
            </a:r>
            <a:r>
              <a:rPr lang="fr-FR" sz="2200" dirty="0">
                <a:solidFill>
                  <a:schemeClr val="bg1"/>
                </a:solidFill>
                <a:highlight>
                  <a:srgbClr val="35C4C4"/>
                </a:highlight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qui gèrent </a:t>
            </a:r>
            <a:br>
              <a:rPr lang="fr-FR" sz="2200" dirty="0">
                <a:solidFill>
                  <a:schemeClr val="tx1"/>
                </a:solidFill>
                <a:latin typeface="+mj-lt"/>
              </a:rPr>
            </a:b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139 sites-Écoles </a:t>
            </a:r>
            <a:br>
              <a:rPr lang="fr-FR" sz="2200" dirty="0">
                <a:solidFill>
                  <a:schemeClr val="bg1"/>
                </a:solidFill>
                <a:highlight>
                  <a:srgbClr val="D83832"/>
                </a:highlight>
                <a:latin typeface="+mj-lt"/>
              </a:rPr>
            </a:br>
            <a:r>
              <a:rPr lang="fr-FR" sz="2200" dirty="0">
                <a:solidFill>
                  <a:schemeClr val="tx1"/>
                </a:solidFill>
                <a:latin typeface="+mj-lt"/>
              </a:rPr>
              <a:t>(12 Régions, 63 Départements en métropole, 5 régions ultrapériphériques)</a:t>
            </a: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616F31-5EE4-648F-74F8-B0150301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A2C49F3-97FF-6826-27C8-441369798B6F}"/>
              </a:ext>
            </a:extLst>
          </p:cNvPr>
          <p:cNvSpPr txBox="1">
            <a:spLocks/>
          </p:cNvSpPr>
          <p:nvPr/>
        </p:nvSpPr>
        <p:spPr>
          <a:xfrm>
            <a:off x="529527" y="35469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BA8E"/>
                </a:highlight>
                <a:latin typeface="Fira Sans SemiBold" panose="020B0603050000020004" pitchFamily="34" charset="0"/>
              </a:rPr>
              <a:t>Des résultats encourageants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9543D7-0515-DD9A-D2B5-55A12549D85F}"/>
              </a:ext>
            </a:extLst>
          </p:cNvPr>
          <p:cNvSpPr txBox="1">
            <a:spLocks/>
          </p:cNvSpPr>
          <p:nvPr/>
        </p:nvSpPr>
        <p:spPr>
          <a:xfrm>
            <a:off x="529527" y="2020957"/>
            <a:ext cx="10483030" cy="95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99C5E5"/>
              </a:buClr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99C5E5"/>
              </a:solidFill>
              <a:highlight>
                <a:srgbClr val="35C4C4"/>
              </a:highlight>
              <a:latin typeface="Fira Sans SemiBold" panose="020B0603050000020004" pitchFamily="34" charset="0"/>
            </a:endParaRPr>
          </a:p>
        </p:txBody>
      </p:sp>
      <p:sp>
        <p:nvSpPr>
          <p:cNvPr id="16" name="Flèche : droite 4">
            <a:extLst>
              <a:ext uri="{FF2B5EF4-FFF2-40B4-BE49-F238E27FC236}">
                <a16:creationId xmlns:a16="http://schemas.microsoft.com/office/drawing/2014/main" id="{F7A1F427-A33E-E6EC-CFF5-1D7F87D0E85A}"/>
              </a:ext>
            </a:extLst>
          </p:cNvPr>
          <p:cNvSpPr txBox="1"/>
          <p:nvPr/>
        </p:nvSpPr>
        <p:spPr>
          <a:xfrm rot="107192">
            <a:off x="2947096" y="2924241"/>
            <a:ext cx="316900" cy="22759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900" kern="1200" dirty="0">
              <a:highlight>
                <a:srgbClr val="99C5E5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D7047-F2F9-660B-7E42-376767911AA6}"/>
              </a:ext>
            </a:extLst>
          </p:cNvPr>
          <p:cNvSpPr/>
          <p:nvPr/>
        </p:nvSpPr>
        <p:spPr bwMode="auto">
          <a:xfrm>
            <a:off x="592549" y="3429000"/>
            <a:ext cx="2452801" cy="7350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15 268</a:t>
            </a:r>
            <a:r>
              <a:rPr lang="fr-FR" sz="2200" dirty="0">
                <a:solidFill>
                  <a:schemeClr val="tx1"/>
                </a:solidFill>
                <a:highlight>
                  <a:srgbClr val="35C4C4"/>
                </a:highlight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stagiaires accueillis en 2021 </a:t>
            </a: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64%</a:t>
            </a:r>
            <a:r>
              <a:rPr lang="fr-F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5C4C4"/>
                </a:highlight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de situations positives</a:t>
            </a:r>
          </a:p>
          <a:p>
            <a:endParaRPr lang="fr-FR" sz="2400" dirty="0">
              <a:solidFill>
                <a:schemeClr val="bg1"/>
              </a:solidFill>
              <a:highlight>
                <a:srgbClr val="FFCB70"/>
              </a:highlight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C3E5A3-C741-DD42-B095-684A4062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67" y="1434350"/>
            <a:ext cx="8711005" cy="51313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C1DD1D-74F7-7540-155E-EC6EE0DBC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1" y="369921"/>
            <a:ext cx="975469" cy="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5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F031F24D4BF43BD4C5A4F300ACB7F" ma:contentTypeVersion="15" ma:contentTypeDescription="Crée un document." ma:contentTypeScope="" ma:versionID="f5cabfa4876fb4011cf645f09df98b50">
  <xsd:schema xmlns:xsd="http://www.w3.org/2001/XMLSchema" xmlns:xs="http://www.w3.org/2001/XMLSchema" xmlns:p="http://schemas.microsoft.com/office/2006/metadata/properties" xmlns:ns2="62c25a11-00e9-439a-873f-f610d36641c9" xmlns:ns3="b19b98ec-bf3d-433f-bbb3-fff0d31a814f" targetNamespace="http://schemas.microsoft.com/office/2006/metadata/properties" ma:root="true" ma:fieldsID="21ae95220461943b011d5c04ab20b96b" ns2:_="" ns3:_="">
    <xsd:import namespace="62c25a11-00e9-439a-873f-f610d36641c9"/>
    <xsd:import namespace="b19b98ec-bf3d-433f-bbb3-fff0d31a8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Date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25a11-00e9-439a-873f-f610d3664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42981f3-255d-46a4-9db4-9c29af23fb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b98ec-bf3d-433f-bbb3-fff0d31a8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a59062-2f41-490e-a50f-9e98d87b18e6}" ma:internalName="TaxCatchAll" ma:showField="CatchAllData" ma:web="b19b98ec-bf3d-433f-bbb3-fff0d31a81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9b98ec-bf3d-433f-bbb3-fff0d31a814f" xsi:nil="true"/>
    <lcf76f155ced4ddcb4097134ff3c332f xmlns="62c25a11-00e9-439a-873f-f610d36641c9">
      <Terms xmlns="http://schemas.microsoft.com/office/infopath/2007/PartnerControls"/>
    </lcf76f155ced4ddcb4097134ff3c332f>
    <Date xmlns="62c25a11-00e9-439a-873f-f610d36641c9" xsi:nil="true"/>
    <_Flow_SignoffStatus xmlns="62c25a11-00e9-439a-873f-f610d36641c9" xsi:nil="true"/>
  </documentManagement>
</p:properties>
</file>

<file path=customXml/itemProps1.xml><?xml version="1.0" encoding="utf-8"?>
<ds:datastoreItem xmlns:ds="http://schemas.openxmlformats.org/officeDocument/2006/customXml" ds:itemID="{9109633B-2401-4FC1-95A1-A2BB12ECEE3D}"/>
</file>

<file path=customXml/itemProps2.xml><?xml version="1.0" encoding="utf-8"?>
<ds:datastoreItem xmlns:ds="http://schemas.openxmlformats.org/officeDocument/2006/customXml" ds:itemID="{027AA2D3-7006-4F69-A72E-F6A169124905}"/>
</file>

<file path=customXml/itemProps3.xml><?xml version="1.0" encoding="utf-8"?>
<ds:datastoreItem xmlns:ds="http://schemas.openxmlformats.org/officeDocument/2006/customXml" ds:itemID="{378F5236-433B-47B1-A68C-1B9A89DEE8FF}"/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1419</Words>
  <Application>Microsoft Office PowerPoint</Application>
  <PresentationFormat>Grand écran</PresentationFormat>
  <Paragraphs>171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Fira Sans</vt:lpstr>
      <vt:lpstr>Fira Sans Medium</vt:lpstr>
      <vt:lpstr>Fira Sans SemiBold</vt:lpstr>
      <vt:lpstr>Wingdings</vt:lpstr>
      <vt:lpstr>Thème Office</vt:lpstr>
      <vt:lpstr>1_Conception personnalisée</vt:lpstr>
      <vt:lpstr>Conception personnalisée</vt:lpstr>
      <vt:lpstr>Réseau des  Écoles de la 2e Chance  en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Territoire de marque du   Réseau E2C France</dc:title>
  <dc:creator>Marlene Gloaguen</dc:creator>
  <cp:lastModifiedBy>Marlene Gloaguen</cp:lastModifiedBy>
  <cp:revision>32</cp:revision>
  <cp:lastPrinted>2022-09-05T06:43:35Z</cp:lastPrinted>
  <dcterms:created xsi:type="dcterms:W3CDTF">2022-07-05T11:30:15Z</dcterms:created>
  <dcterms:modified xsi:type="dcterms:W3CDTF">2022-09-30T08:08:41Z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0x010100AB4F031F24D4BF43BD4C5A4F300ACB7F</vt:lpwstr>
  </property>
</Properties>
</file>